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1" autoAdjust="0"/>
    <p:restoredTop sz="94674" autoAdjust="0"/>
  </p:normalViewPr>
  <p:slideViewPr>
    <p:cSldViewPr snapToGrid="0">
      <p:cViewPr varScale="1">
        <p:scale>
          <a:sx n="78" d="100"/>
          <a:sy n="78" d="100"/>
        </p:scale>
        <p:origin x="2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45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51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2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597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1580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721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18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781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441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993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367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442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734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145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934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845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03AC5-F565-407E-B72D-79715D75880D}" type="datetimeFigureOut">
              <a:rPr lang="hu-HU" smtClean="0"/>
              <a:t>2020. 01. 13.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BFB726-814D-4468-B07A-2B5F80F542D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802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zqjAUmjdx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865ADC-A56D-44F4-97AB-908995F7B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901" y="-121826"/>
            <a:ext cx="5271873" cy="1646302"/>
          </a:xfrm>
        </p:spPr>
        <p:txBody>
          <a:bodyPr/>
          <a:lstStyle/>
          <a:p>
            <a:r>
              <a:rPr lang="hu-HU" dirty="0"/>
              <a:t>Tánctörténet: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84503B7-4695-421D-99F6-AE290EA80C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BF2B496-7C6E-417D-8CFC-DD96BEA7C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24" y="1831703"/>
            <a:ext cx="8118846" cy="443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BD501D9-6B36-4212-A8B0-6B04E54CFD56}"/>
              </a:ext>
            </a:extLst>
          </p:cNvPr>
          <p:cNvSpPr/>
          <p:nvPr/>
        </p:nvSpPr>
        <p:spPr>
          <a:xfrm>
            <a:off x="514864" y="284362"/>
            <a:ext cx="11532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/>
              <a:t>A XX. és a XXI. Század:</a:t>
            </a:r>
          </a:p>
          <a:p>
            <a:endParaRPr lang="hu-HU" dirty="0"/>
          </a:p>
          <a:p>
            <a:r>
              <a:rPr lang="hu-HU" dirty="0"/>
              <a:t>A XX. században az orosz cári balett lázongó művészei szerettek volna megfelelni a kor kihívásainak, s ezzel kezdetét vette a táncművészet klasszikus alapokra épülő megújulása, valamint nyugaton létrejött a radikálisabb változásokat előidéző modern tánc. Ez a klasszikus balettel lényegében szakító irányzat fő törekvése a kifejezés teljes szabadságának megteremtése volt. A táncművészetre nagy hatást gyakorolt egy újfajta zene, a ragtime, majd a jazz is, mely elvezetett többek között a </a:t>
            </a:r>
            <a:r>
              <a:rPr lang="hu-HU" dirty="0" err="1"/>
              <a:t>charleston</a:t>
            </a:r>
            <a:r>
              <a:rPr lang="hu-HU" dirty="0"/>
              <a:t>, a </a:t>
            </a:r>
            <a:r>
              <a:rPr lang="hu-HU" dirty="0" err="1"/>
              <a:t>swing</a:t>
            </a:r>
            <a:r>
              <a:rPr lang="hu-HU" dirty="0"/>
              <a:t>, a sztepp, a jazztánc, a musical, a rock &amp; roll kialakulásához. Az 1960-as években megszületett a twist, melynél már nem volt szükség a párban táncolásra, egy évtizeddel később pedig az USA </a:t>
            </a:r>
            <a:r>
              <a:rPr lang="hu-HU" dirty="0" err="1"/>
              <a:t>puerto</a:t>
            </a:r>
            <a:r>
              <a:rPr lang="hu-HU" dirty="0"/>
              <a:t> </a:t>
            </a:r>
            <a:r>
              <a:rPr lang="hu-HU" dirty="0" err="1"/>
              <a:t>rico</a:t>
            </a:r>
            <a:r>
              <a:rPr lang="hu-HU" dirty="0"/>
              <a:t>-i és fekete táncklubjaiban elindult hódító útjára a </a:t>
            </a:r>
            <a:r>
              <a:rPr lang="hu-HU" dirty="0" err="1"/>
              <a:t>disco</a:t>
            </a:r>
            <a:r>
              <a:rPr lang="hu-HU" dirty="0"/>
              <a:t>. Az újabb és újabb zenei stílusok további táncműfajok megszületését eredményezték, mint a </a:t>
            </a:r>
            <a:r>
              <a:rPr lang="hu-HU" dirty="0" err="1"/>
              <a:t>hip-hop</a:t>
            </a:r>
            <a:r>
              <a:rPr lang="hu-HU" dirty="0"/>
              <a:t>, </a:t>
            </a:r>
            <a:r>
              <a:rPr lang="hu-HU" dirty="0" err="1"/>
              <a:t>break</a:t>
            </a:r>
            <a:r>
              <a:rPr lang="hu-HU" dirty="0"/>
              <a:t>, </a:t>
            </a:r>
            <a:r>
              <a:rPr lang="hu-HU" dirty="0" err="1"/>
              <a:t>electric</a:t>
            </a:r>
            <a:r>
              <a:rPr lang="hu-HU" dirty="0"/>
              <a:t> </a:t>
            </a:r>
            <a:r>
              <a:rPr lang="hu-HU" dirty="0" err="1"/>
              <a:t>boogie</a:t>
            </a:r>
            <a:r>
              <a:rPr lang="hu-HU" dirty="0"/>
              <a:t>, és utat engedtek a különböző kultúrák népi elemeinek újbóli felfedezésének világszerte.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653EDD9-C297-49B7-A0BA-D753446B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64" y="3783024"/>
            <a:ext cx="4267201" cy="279061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EA3B880-FEC8-4859-A168-2E1FD7477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113" y="3783024"/>
            <a:ext cx="4651023" cy="279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3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98106F7-058B-4455-BC2E-1528480DA54C}"/>
              </a:ext>
            </a:extLst>
          </p:cNvPr>
          <p:cNvSpPr/>
          <p:nvPr/>
        </p:nvSpPr>
        <p:spPr>
          <a:xfrm>
            <a:off x="453081" y="390942"/>
            <a:ext cx="4576119" cy="6380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>
              <a:solidFill>
                <a:srgbClr val="2BCDC1"/>
              </a:solidFill>
              <a:latin typeface="Roboto Slab"/>
            </a:endParaRPr>
          </a:p>
          <a:p>
            <a:r>
              <a:rPr lang="hu-HU" b="1" i="1" dirty="0">
                <a:solidFill>
                  <a:srgbClr val="444444"/>
                </a:solidFill>
                <a:latin typeface="Roboto Slab"/>
              </a:rPr>
              <a:t>Különleges stílusú táncok:</a:t>
            </a:r>
          </a:p>
          <a:p>
            <a:endParaRPr lang="hu-HU" dirty="0">
              <a:solidFill>
                <a:srgbClr val="444444"/>
              </a:solidFill>
              <a:latin typeface="Roboto Slab"/>
            </a:endParaRPr>
          </a:p>
          <a:p>
            <a:r>
              <a:rPr lang="hu-HU" b="1" dirty="0">
                <a:solidFill>
                  <a:srgbClr val="444444"/>
                </a:solidFill>
                <a:latin typeface="Roboto Slab"/>
              </a:rPr>
              <a:t>Brazil szamba</a:t>
            </a:r>
          </a:p>
          <a:p>
            <a:endParaRPr lang="hu-HU" dirty="0">
              <a:solidFill>
                <a:srgbClr val="444444"/>
              </a:solidFill>
              <a:latin typeface="Roboto Slab"/>
            </a:endParaRPr>
          </a:p>
          <a:p>
            <a:r>
              <a:rPr lang="hu-HU" dirty="0">
                <a:solidFill>
                  <a:srgbClr val="222222"/>
                </a:solidFill>
                <a:latin typeface="Open Sans"/>
              </a:rPr>
              <a:t>A szamba afrikai eredetű, ősi népi tánc, amely a rabszolga-kereskedés útján jutott el Brazíliába. Szaggatott, rövid mozdulatai a megbilincselt rabszolgák mozgását jelképezik, azt hogy még tánc közben sem tudtak láncaiktól megszabadulni. Elsősorban Rio de Janeiróban és Sao </a:t>
            </a:r>
            <a:r>
              <a:rPr lang="hu-HU" dirty="0" err="1">
                <a:solidFill>
                  <a:srgbClr val="222222"/>
                </a:solidFill>
                <a:latin typeface="Open Sans"/>
              </a:rPr>
              <a:t>Pauloban</a:t>
            </a:r>
            <a:r>
              <a:rPr lang="hu-HU" dirty="0">
                <a:solidFill>
                  <a:srgbClr val="222222"/>
                </a:solidFill>
                <a:latin typeface="Open Sans"/>
              </a:rPr>
              <a:t> terjedt el leginkább. A karneválok elengedhetetlen kelléke a szamba ritmusa.</a:t>
            </a:r>
          </a:p>
          <a:p>
            <a:r>
              <a:rPr lang="hu-HU" dirty="0">
                <a:solidFill>
                  <a:srgbClr val="444444"/>
                </a:solidFill>
                <a:latin typeface="Open Sans"/>
              </a:rPr>
              <a:t>A brazil szamba egy egyedülálló egyéni és csoportos tánc, amely egyszerre üdítő, és szórakoztató tanulni. Felfrissíti a testet és a lelket!</a:t>
            </a:r>
            <a:br>
              <a:rPr lang="hu-HU" dirty="0">
                <a:solidFill>
                  <a:srgbClr val="444444"/>
                </a:solidFill>
                <a:latin typeface="Open Sans"/>
              </a:rPr>
            </a:br>
            <a:r>
              <a:rPr lang="hu-HU" dirty="0">
                <a:solidFill>
                  <a:srgbClr val="444444"/>
                </a:solidFill>
                <a:latin typeface="Open Sans"/>
              </a:rPr>
              <a:t>A brazil szamba javítja a ritmust, testtartást, erőt, kitartást, és az eleganciát. Ez a tánc az egész testet átmozgatja, energetikus, stresszoldó és temperamentumos.</a:t>
            </a:r>
            <a:endParaRPr lang="hu-HU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C648D86-CB00-4E71-B9C0-4E0C1D67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14" y="1947731"/>
            <a:ext cx="6535744" cy="421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3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D52CACCD-4AF3-4F4E-BE7C-61BB72DB4DFE}"/>
              </a:ext>
            </a:extLst>
          </p:cNvPr>
          <p:cNvSpPr/>
          <p:nvPr/>
        </p:nvSpPr>
        <p:spPr>
          <a:xfrm>
            <a:off x="366583" y="407773"/>
            <a:ext cx="1182541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>
                <a:solidFill>
                  <a:srgbClr val="444444"/>
                </a:solidFill>
                <a:latin typeface="Roboto Slab"/>
              </a:rPr>
              <a:t>Különleges stílusú táncok:</a:t>
            </a:r>
          </a:p>
          <a:p>
            <a:endParaRPr lang="hu-HU" dirty="0">
              <a:solidFill>
                <a:srgbClr val="444444"/>
              </a:solidFill>
              <a:latin typeface="Roboto Slab"/>
            </a:endParaRPr>
          </a:p>
          <a:p>
            <a:r>
              <a:rPr lang="hu-HU" b="1" dirty="0">
                <a:solidFill>
                  <a:srgbClr val="444444"/>
                </a:solidFill>
                <a:latin typeface="Roboto Slab"/>
              </a:rPr>
              <a:t>Brazil </a:t>
            </a:r>
            <a:r>
              <a:rPr lang="hu-HU" b="1" dirty="0" err="1">
                <a:solidFill>
                  <a:srgbClr val="444444"/>
                </a:solidFill>
                <a:latin typeface="Roboto Slab"/>
              </a:rPr>
              <a:t>zouk</a:t>
            </a:r>
            <a:endParaRPr lang="hu-HU" b="1" dirty="0">
              <a:solidFill>
                <a:srgbClr val="444444"/>
              </a:solidFill>
              <a:latin typeface="Roboto Slab"/>
            </a:endParaRPr>
          </a:p>
          <a:p>
            <a:endParaRPr lang="hu-HU" dirty="0">
              <a:solidFill>
                <a:srgbClr val="444444"/>
              </a:solidFill>
              <a:latin typeface="Roboto Slab"/>
            </a:endParaRPr>
          </a:p>
          <a:p>
            <a:r>
              <a:rPr lang="hu-HU" dirty="0">
                <a:solidFill>
                  <a:srgbClr val="444444"/>
                </a:solidFill>
                <a:latin typeface="Open Sans"/>
              </a:rPr>
              <a:t>A brazil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zouk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 világszerte sok ember szívét hódította meg. Gyakran a szerelem vagy a szenvedély táncaként emlegetik. Határozott, mégis folyékony mozdulataival olyan embereket vonz, akik biztos alapokkal rendelkeznek, és olyan táncot keresnek, amely kihangsúlyozza a partnerek erős kölcsönhatását a közös mozdulatok megalkotásában. </a:t>
            </a:r>
            <a:br>
              <a:rPr lang="hu-HU" dirty="0">
                <a:solidFill>
                  <a:srgbClr val="444444"/>
                </a:solidFill>
                <a:latin typeface="Open Sans"/>
              </a:rPr>
            </a:br>
            <a:r>
              <a:rPr lang="hu-HU" dirty="0">
                <a:solidFill>
                  <a:srgbClr val="444444"/>
                </a:solidFill>
                <a:latin typeface="Open Sans"/>
              </a:rPr>
              <a:t>A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zouk-lambadaként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 is ismert brazil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zouk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 egy érzéki társastánc, melynek gyökerei a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lambadától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, azaz a tiltott tánctól származnak, és amelyet a francia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karib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 szigeteken népszerűvé vált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zouk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 ritmusokra táncolnak. Mostanában mélyen befolyásolták a klasszikus táncok, a „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street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dance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” és egyéb társas stílusok, mint pl. a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forro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, a 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samba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 vagy a salsa. A zene, amire táncoljuk, szintén alakult a változatos zenei műfajok megjelenésével (</a:t>
            </a:r>
            <a:r>
              <a:rPr lang="hu-HU" dirty="0" err="1">
                <a:solidFill>
                  <a:srgbClr val="444444"/>
                </a:solidFill>
                <a:latin typeface="Open Sans"/>
              </a:rPr>
              <a:t>hip-hop</a:t>
            </a:r>
            <a:r>
              <a:rPr lang="hu-HU" dirty="0">
                <a:solidFill>
                  <a:srgbClr val="444444"/>
                </a:solidFill>
                <a:latin typeface="Open Sans"/>
              </a:rPr>
              <a:t>, R&amp;B, Pop), amelyeknek hasonló ritmikai struktúrája illetve táncolható lírikus komponense van. </a:t>
            </a:r>
            <a:r>
              <a:rPr lang="hu-HU" dirty="0"/>
              <a:t>Leginkább a folyékony mozgás és a felsőtest mozdulatai jellemzik, melyek a </a:t>
            </a:r>
            <a:r>
              <a:rPr lang="hu-HU" dirty="0" err="1"/>
              <a:t>zoukban</a:t>
            </a:r>
            <a:r>
              <a:rPr lang="hu-HU" dirty="0"/>
              <a:t> oly sajátságos „teátrális” fejmozdulatokban végződnek. Intim, zárt tartásban vezetett mozdulatok, pl. testhullámok és nyitott pozícióból indított helycserék, forgások váltják egymást. Kifejezetten egyediek a döntött tengelyű, döntött fejjel történő forgások. A táncosok gyakran eltérnek a ritmustól, helyet engedve a zenei interpretációnak. </a:t>
            </a:r>
          </a:p>
          <a:p>
            <a:endParaRPr lang="hu-HU" dirty="0"/>
          </a:p>
          <a:p>
            <a:r>
              <a:rPr lang="hu-HU" dirty="0"/>
              <a:t>Az eredmény: egy nézők számára gyönyörű, táncosok számára nagyon élvezetes, és kihívásokkal teli tánc. </a:t>
            </a:r>
          </a:p>
          <a:p>
            <a:endParaRPr lang="hu-HU" b="0" i="0" dirty="0">
              <a:solidFill>
                <a:srgbClr val="444444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6000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976D0CE5-09F0-46F3-A17B-4C203CBC8268}"/>
              </a:ext>
            </a:extLst>
          </p:cNvPr>
          <p:cNvSpPr/>
          <p:nvPr/>
        </p:nvSpPr>
        <p:spPr>
          <a:xfrm>
            <a:off x="230657" y="375490"/>
            <a:ext cx="713396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>
                <a:solidFill>
                  <a:srgbClr val="444444"/>
                </a:solidFill>
                <a:latin typeface="Roboto Slab"/>
              </a:rPr>
              <a:t>Különleges stílusú táncok:</a:t>
            </a:r>
          </a:p>
          <a:p>
            <a:endParaRPr lang="hu-HU" dirty="0">
              <a:solidFill>
                <a:srgbClr val="444444"/>
              </a:solidFill>
              <a:latin typeface="Roboto Slab"/>
            </a:endParaRPr>
          </a:p>
          <a:p>
            <a:r>
              <a:rPr lang="hu-HU" b="1" dirty="0">
                <a:solidFill>
                  <a:srgbClr val="444444"/>
                </a:solidFill>
                <a:latin typeface="Roboto Slab"/>
              </a:rPr>
              <a:t>Tahiti tánc</a:t>
            </a:r>
          </a:p>
          <a:p>
            <a:endParaRPr lang="hu-HU" b="1" dirty="0">
              <a:solidFill>
                <a:srgbClr val="444444"/>
              </a:solidFill>
              <a:latin typeface="Roboto Slab"/>
            </a:endParaRPr>
          </a:p>
          <a:p>
            <a:pPr algn="just" fontAlgn="base"/>
            <a:r>
              <a:rPr lang="hu-HU" dirty="0">
                <a:solidFill>
                  <a:srgbClr val="000000"/>
                </a:solidFill>
                <a:latin typeface="Caudex"/>
              </a:rPr>
              <a:t>A tahiti tánc órákon a polinéz szigetvilág (elsősorban Tahiti, de mellette Szamoa, Tonga, </a:t>
            </a:r>
            <a:r>
              <a:rPr lang="hu-HU" dirty="0" err="1">
                <a:solidFill>
                  <a:srgbClr val="000000"/>
                </a:solidFill>
                <a:latin typeface="Caudex"/>
              </a:rPr>
              <a:t>Tokelau</a:t>
            </a:r>
            <a:r>
              <a:rPr lang="hu-HU" dirty="0">
                <a:solidFill>
                  <a:srgbClr val="000000"/>
                </a:solidFill>
                <a:latin typeface="Caudex"/>
              </a:rPr>
              <a:t>, Cook-szigetek, </a:t>
            </a:r>
            <a:r>
              <a:rPr lang="hu-HU" dirty="0" err="1">
                <a:solidFill>
                  <a:srgbClr val="000000"/>
                </a:solidFill>
                <a:latin typeface="Caudex"/>
              </a:rPr>
              <a:t>stb</a:t>
            </a:r>
            <a:r>
              <a:rPr lang="hu-HU" dirty="0">
                <a:solidFill>
                  <a:srgbClr val="000000"/>
                </a:solidFill>
                <a:latin typeface="Caudex"/>
              </a:rPr>
              <a:t>) életvidám, energikus táncait tanuljuk. A tahiti táncnak alapvetően két formája van. Az </a:t>
            </a:r>
            <a:r>
              <a:rPr lang="hu-HU" dirty="0" err="1">
                <a:solidFill>
                  <a:srgbClr val="000000"/>
                </a:solidFill>
                <a:latin typeface="Caudex"/>
              </a:rPr>
              <a:t>otea</a:t>
            </a:r>
            <a:r>
              <a:rPr lang="hu-HU" dirty="0">
                <a:solidFill>
                  <a:srgbClr val="000000"/>
                </a:solidFill>
                <a:latin typeface="Caudex"/>
              </a:rPr>
              <a:t> dinamikus dobszólóra bemutatott, rendkívül intenzív és gyors ritmusú tánc. Az </a:t>
            </a:r>
            <a:r>
              <a:rPr lang="hu-HU" dirty="0" err="1">
                <a:solidFill>
                  <a:srgbClr val="000000"/>
                </a:solidFill>
                <a:latin typeface="Caudex"/>
              </a:rPr>
              <a:t>aparima</a:t>
            </a:r>
            <a:r>
              <a:rPr lang="hu-HU" dirty="0">
                <a:solidFill>
                  <a:srgbClr val="000000"/>
                </a:solidFill>
                <a:latin typeface="Caudex"/>
              </a:rPr>
              <a:t> során, a Magyarországon jelenleg talán ismertebb hawaii tánchoz hasonlóan, a táncos kecsesen, lassan ringó csípővel és finom kézmozdulatokkal mesél történetet. A kettő gyönyörűen kiegészíti egymást és a táncosokat segíti, hogy mind erejüket, mind nőies finomságukat megtalálják, fejlesszék és ápolják.</a:t>
            </a:r>
            <a:endParaRPr lang="hu-HU" dirty="0">
              <a:solidFill>
                <a:srgbClr val="444444"/>
              </a:solidFill>
              <a:latin typeface="Caudex"/>
            </a:endParaRPr>
          </a:p>
          <a:p>
            <a:pPr algn="just" fontAlgn="base"/>
            <a:r>
              <a:rPr lang="hu-HU" dirty="0">
                <a:solidFill>
                  <a:srgbClr val="000000"/>
                </a:solidFill>
                <a:latin typeface="Caudex"/>
              </a:rPr>
              <a:t>A táncnak férfi és női változata is van, a szigeteken gyakran látni közös koreográfiákat is. Jelenleg a mi csapatunk csak a női mozdulatokra, koreográfiákra koncentrál.</a:t>
            </a:r>
            <a:br>
              <a:rPr lang="hu-HU" dirty="0">
                <a:solidFill>
                  <a:srgbClr val="000000"/>
                </a:solidFill>
                <a:latin typeface="Caudex"/>
              </a:rPr>
            </a:br>
            <a:r>
              <a:rPr lang="hu-HU" dirty="0">
                <a:solidFill>
                  <a:srgbClr val="000000"/>
                </a:solidFill>
                <a:latin typeface="Caudex"/>
              </a:rPr>
              <a:t>A táncoknak elengedhetetlen eleme a zene és a ritmus. A tahiti dobok fergetegesen gyors ritmusainak elsajátításához kitartó gyakorlásra van szükség, de különleges és feltöltő élmény egy ilyen csapat részének lenni. Hatalmas dolog, hogy Európában egyedülállóan a mi csapatunknak van dobosa, aki jelenleg egy zenekar kialakításán dolgozik, hogy élő ritmusokkal tegyük gyakorlásainkat és fellépéseinket még energikusabbá.</a:t>
            </a:r>
            <a:endParaRPr lang="hu-HU" b="0" i="0" dirty="0">
              <a:solidFill>
                <a:srgbClr val="444444"/>
              </a:solidFill>
              <a:effectLst/>
              <a:latin typeface="Caudex"/>
            </a:endParaRPr>
          </a:p>
        </p:txBody>
      </p:sp>
    </p:spTree>
    <p:extLst>
      <p:ext uri="{BB962C8B-B14F-4D97-AF65-F5344CB8AC3E}">
        <p14:creationId xmlns:p14="http://schemas.microsoft.com/office/powerpoint/2010/main" val="394324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E951A00-AA8A-4806-8C53-DC462C78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7" y="1927655"/>
            <a:ext cx="7401697" cy="4819135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7BF6A0DB-F67A-4BE9-A21E-6CC5D231380C}"/>
              </a:ext>
            </a:extLst>
          </p:cNvPr>
          <p:cNvSpPr/>
          <p:nvPr/>
        </p:nvSpPr>
        <p:spPr>
          <a:xfrm>
            <a:off x="697150" y="649415"/>
            <a:ext cx="5398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https://www.youtube.com/watch?v=JzqjAUmjdx8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254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7B7D6D-2DA5-4B2E-B107-B5BDE3E32A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Köszönöm a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CB2617C-79B9-4B3A-8AE6-B9A1FC1E1C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Készítette: Szabó Levente 9.c</a:t>
            </a:r>
          </a:p>
        </p:txBody>
      </p:sp>
    </p:spTree>
    <p:extLst>
      <p:ext uri="{BB962C8B-B14F-4D97-AF65-F5344CB8AC3E}">
        <p14:creationId xmlns:p14="http://schemas.microsoft.com/office/powerpoint/2010/main" val="3502956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5212A8A-196B-46BA-88BE-9A2BBC111712}"/>
              </a:ext>
            </a:extLst>
          </p:cNvPr>
          <p:cNvSpPr/>
          <p:nvPr/>
        </p:nvSpPr>
        <p:spPr>
          <a:xfrm>
            <a:off x="111211" y="294663"/>
            <a:ext cx="120807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>
                <a:solidFill>
                  <a:srgbClr val="222222"/>
                </a:solidFill>
                <a:latin typeface="Arial" panose="020B0604020202020204" pitchFamily="34" charset="0"/>
              </a:rPr>
              <a:t>Mi is az a tánc?</a:t>
            </a:r>
          </a:p>
          <a:p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hu-HU" dirty="0">
                <a:latin typeface="Arial" panose="020B0604020202020204" pitchFamily="34" charset="0"/>
              </a:rPr>
              <a:t>A tánc egy művészeti ág, amely a test – jellemzően ritmikus, zenére történő – mozgásával fejez ki érzelmeket, épít társadalmi kapcsolatokat, de spirituális tartalommal is bírhat.</a:t>
            </a:r>
          </a:p>
          <a:p>
            <a:r>
              <a:rPr lang="hu-HU" dirty="0">
                <a:latin typeface="Arial" panose="020B0604020202020204" pitchFamily="34" charset="0"/>
              </a:rPr>
              <a:t>A tánc az emberek közötti nonverbális kommunikáció eszközének is tekinthető, de a szót állatok vonatkozásában is használják (pl. méhtánc és remegőtánc a méheknél vagy párzási tánc más állatoknál). A sportok közül a torna, műkorcsolya, a jégtánc, illetve a szinkronúszás tartalmaz táncelemeket, míg a harcművészet formagyakorlatait gyakran hasonlítják táncokhoz. A nyelv gyakran élettelen tárgyak mozgását is táncként írja le.</a:t>
            </a:r>
            <a:endParaRPr lang="hu-H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820A4CF-57A6-4CE7-A1F6-14040D91D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1" y="2816096"/>
            <a:ext cx="3954162" cy="2631097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B4A15D33-C929-41DD-83D1-3C5B02000851}"/>
              </a:ext>
            </a:extLst>
          </p:cNvPr>
          <p:cNvSpPr/>
          <p:nvPr/>
        </p:nvSpPr>
        <p:spPr>
          <a:xfrm>
            <a:off x="636593" y="4835779"/>
            <a:ext cx="6036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381A1D9-4C5D-4541-8894-1DE46027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110" y="2816096"/>
            <a:ext cx="2013032" cy="263716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281ABC7-78F3-4272-8A28-5E84EA34C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587" y="2810034"/>
            <a:ext cx="4682202" cy="26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3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0C032B2A-51DA-480D-9D04-99D3CB7E7485}"/>
              </a:ext>
            </a:extLst>
          </p:cNvPr>
          <p:cNvSpPr/>
          <p:nvPr/>
        </p:nvSpPr>
        <p:spPr>
          <a:xfrm>
            <a:off x="477794" y="31783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i="1" dirty="0"/>
              <a:t>Tánctörténet dióhéjban:</a:t>
            </a:r>
          </a:p>
          <a:p>
            <a:endParaRPr lang="hu-HU" dirty="0"/>
          </a:p>
          <a:p>
            <a:r>
              <a:rPr lang="hu-HU" dirty="0"/>
              <a:t> A tánc az őstársadalmak idején a valóság megváltoztatására való törekvést, a mindennapi élet fenntartását szolgálta, annak utánzásával, ráhangolt, ünnepelte azt, kommunikációs eszköz volt emberek, ember és természet között.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9DC40FF-36EF-4A13-87B8-B41F9F83A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95" y="2500882"/>
            <a:ext cx="6096000" cy="371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6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4A069E6-D6E6-482E-98D4-1C4180997EE4}"/>
              </a:ext>
            </a:extLst>
          </p:cNvPr>
          <p:cNvSpPr/>
          <p:nvPr/>
        </p:nvSpPr>
        <p:spPr>
          <a:xfrm>
            <a:off x="0" y="198385"/>
            <a:ext cx="1219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/>
              <a:t>Az ókori civilizációk:</a:t>
            </a:r>
          </a:p>
          <a:p>
            <a:endParaRPr lang="hu-HU" dirty="0"/>
          </a:p>
          <a:p>
            <a:r>
              <a:rPr lang="hu-HU" dirty="0"/>
              <a:t>Az ókori civilizációkban a tánc és az egyén kapcsolata a vallásban közvetetté vált a papság irányító szerepének bevezetésével. Egyiptomban megszületett a templomi táncosnők rendje, magas technikai és művészi színvonalon működve, hivatásos művészetté emelve a táncot. Indiában szorosan </a:t>
            </a:r>
            <a:r>
              <a:rPr lang="hu-HU" dirty="0" err="1"/>
              <a:t>Shiva</a:t>
            </a:r>
            <a:r>
              <a:rPr lang="hu-HU" dirty="0"/>
              <a:t> személyéhez volt köthető, itt kapcsolódott a valláshoz a legközvetlenebb szálakkal. Kínában a tánc a néphez </a:t>
            </a:r>
            <a:r>
              <a:rPr lang="hu-HU" dirty="0" err="1"/>
              <a:t>közvetlenebbül</a:t>
            </a:r>
            <a:r>
              <a:rPr lang="hu-HU" dirty="0"/>
              <a:t> kapcsolódott, mint a valláshoz, míg Japánban szintén a vallási karakter jellemezte. Az ókori görögök voltak az elsők, akik a vallási és a szórakoztató jelleg mellett a testiszellemi képzést is hangsúlyozták, megteremtve az ép testben ép lélek máig használatos elképzelését.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A4BE8D7-0F5B-490C-A469-63A8032F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916" y="3064475"/>
            <a:ext cx="4903058" cy="32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0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DFEBADDA-B4C3-45BA-92CB-BC48B73CFDDA}"/>
              </a:ext>
            </a:extLst>
          </p:cNvPr>
          <p:cNvSpPr/>
          <p:nvPr/>
        </p:nvSpPr>
        <p:spPr>
          <a:xfrm>
            <a:off x="193589" y="15720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i="1" dirty="0"/>
              <a:t>A tánc elterjedése Európában</a:t>
            </a:r>
            <a:r>
              <a:rPr lang="hu-HU" b="1" dirty="0"/>
              <a:t>:</a:t>
            </a:r>
          </a:p>
          <a:p>
            <a:endParaRPr lang="hu-HU" dirty="0"/>
          </a:p>
          <a:p>
            <a:r>
              <a:rPr lang="hu-HU" dirty="0"/>
              <a:t>A középkori Európában minden művészeti ág teológiai karaktert öltött, de a templomok falain kívül is bemutatkozott a misztériumjátékokban, az elvilágiasodott </a:t>
            </a:r>
            <a:r>
              <a:rPr lang="hu-HU" dirty="0" err="1"/>
              <a:t>intermediumokban</a:t>
            </a:r>
            <a:r>
              <a:rPr lang="hu-HU" dirty="0"/>
              <a:t>, már hivatásos táncosok-színészek szereplésével.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87A2976-39B3-43AB-81A8-73AD8E27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9" y="2282552"/>
            <a:ext cx="11236411" cy="39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1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7735015-7495-478C-92AD-EB6F49DDFD54}"/>
              </a:ext>
            </a:extLst>
          </p:cNvPr>
          <p:cNvSpPr/>
          <p:nvPr/>
        </p:nvSpPr>
        <p:spPr>
          <a:xfrm>
            <a:off x="0" y="280769"/>
            <a:ext cx="1209726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>
                <a:solidFill>
                  <a:srgbClr val="222222"/>
                </a:solidFill>
                <a:latin typeface="Arial" panose="020B0604020202020204" pitchFamily="34" charset="0"/>
              </a:rPr>
              <a:t>Táncstílusok:</a:t>
            </a:r>
          </a:p>
          <a:p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Majdnem minden táncstílus alapja a balett több szempontból is. A balett megjelenése előtt a táncok esetlenebbek voltak, és ez az újfajta mozgásstílus is segítette az egyensúlyérzéket, valamint a mozgás koordinációt.</a:t>
            </a:r>
          </a:p>
          <a:p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Argentin tangó 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Balboa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Balett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</a:rPr>
              <a:t>Boogie-woogie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</a:rPr>
              <a:t>Brazíl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</a:rPr>
              <a:t>Zouk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 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Hastánc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</a:rPr>
              <a:t>Hip-hop</a:t>
            </a:r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Néptánc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Rock and roll 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</a:rPr>
              <a:t>Zumba</a:t>
            </a:r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Salsa 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Sztepp 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222222"/>
                </a:solidFill>
                <a:latin typeface="Arial" panose="020B0604020202020204" pitchFamily="34" charset="0"/>
              </a:rPr>
              <a:t>Pilates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 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Jazztánc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8A0668C-39B4-47E5-8020-D9160A6A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554" y="1878227"/>
            <a:ext cx="3126156" cy="469900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5CF4EDD-3803-4A51-BDB4-81232651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162" y="1878227"/>
            <a:ext cx="3132668" cy="46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9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2EB7AEF5-8E24-4D2A-B98D-AAB29B70E7FA}"/>
              </a:ext>
            </a:extLst>
          </p:cNvPr>
          <p:cNvSpPr/>
          <p:nvPr/>
        </p:nvSpPr>
        <p:spPr>
          <a:xfrm>
            <a:off x="304799" y="250385"/>
            <a:ext cx="85920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</a:rPr>
              <a:t>Annak meghatározása, hogy mi minősül táncnak, nagyban függ társadalmi, kulturális, esztétikai, művészi és erkölcsi szempontoktól; a funkcionális mozgásoktól (pl. néptánc) a baletthez hasonló virtuóz technikákig. A tánc célja lehet minél több ember részvétele, de vannak társasági táncok és közönség számára előadott táncok is. A tánc lehet ünnepélyes, versenyszerű vagy akár erotikus. A táncmozdulatok lehetnek közvetlen tartalom nélküliek (mint a balettben vagy az európai néptáncokban), de bírhatnak jelnyelvi vagy szimbolikus jelentéssel, mint számos ázsiai táncban. A tánc kifejezhet gondolatokat, érzelmeket, vagy elmondhat egy történetet is.</a:t>
            </a:r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62599CC-789A-47C2-83FE-922CBE67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24" y="3218420"/>
            <a:ext cx="7375953" cy="33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74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066FA386-87A6-41D9-A243-09C1F99CE084}"/>
              </a:ext>
            </a:extLst>
          </p:cNvPr>
          <p:cNvSpPr/>
          <p:nvPr/>
        </p:nvSpPr>
        <p:spPr>
          <a:xfrm>
            <a:off x="218303" y="250905"/>
            <a:ext cx="116565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/>
              <a:t>A Reneszánsz és a Barokk kor:</a:t>
            </a:r>
          </a:p>
          <a:p>
            <a:endParaRPr lang="hu-HU" dirty="0"/>
          </a:p>
          <a:p>
            <a:r>
              <a:rPr lang="hu-HU" dirty="0"/>
              <a:t>A reneszánsz idején, amikor a művészeti ágak a földi életet ábrázolták, a fejedelmi udvarokban kelt életre a színpadi táncművészet.</a:t>
            </a:r>
          </a:p>
          <a:p>
            <a:endParaRPr lang="hu-HU" dirty="0"/>
          </a:p>
          <a:p>
            <a:r>
              <a:rPr lang="hu-HU" dirty="0"/>
              <a:t> A barokk korban a táncművészet volt a nemesemberek fő kifejezési formája. E műfaj elsődleges pártfogója XIV. Lajos volt, aki táncórákra járt és részt vett az előadásokban is, megteremtve a balett alapjait.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303AD25-CEA5-4CC7-A3B4-9C1E62A1C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3" y="2675252"/>
            <a:ext cx="5086094" cy="354679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775F7D5-6D36-4886-9AB2-43BB6CE33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297" y="2676428"/>
            <a:ext cx="5310546" cy="35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04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76F8962A-ECE4-47A6-836A-646B94375CD9}"/>
              </a:ext>
            </a:extLst>
          </p:cNvPr>
          <p:cNvSpPr/>
          <p:nvPr/>
        </p:nvSpPr>
        <p:spPr>
          <a:xfrm>
            <a:off x="0" y="146382"/>
            <a:ext cx="12192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dirty="0"/>
              <a:t>A XIX. Század:</a:t>
            </a:r>
          </a:p>
          <a:p>
            <a:endParaRPr lang="hu-HU" dirty="0"/>
          </a:p>
          <a:p>
            <a:r>
              <a:rPr lang="hu-HU" dirty="0"/>
              <a:t>A XIX. századi romantika a táncművészetbe is bevezette a legendákat, tündérvilágot, valamint a nemzeti táncok ismételt felhasználását. Az 1800-as évek közepétől datálhatjuk a mai értelemben vett páros táncok elindulását is. Mivel az új táncok, a keringő és a polka, a korábbinál kisebb távolságot engedtek a partnerek között, a társadalom nagy része elutasította őket, és csak az 1910-es évektől váltak elfogadottá, számos új társasági tánccal együtt. Még a XIX. században hanyatlásnak indult a romantikus balett, az egyre szerényebb művészi színvonal, tömeges látványosság jellemezte e kort. Sorra nyíltak a mulatók, varieték, megszületett a kánkán, és a szórakoztatóiparban a tánc eddigi művészi jellege </a:t>
            </a:r>
            <a:r>
              <a:rPr lang="hu-HU" dirty="0" err="1"/>
              <a:t>elüzletesedett</a:t>
            </a:r>
            <a:r>
              <a:rPr lang="hu-HU" dirty="0"/>
              <a:t>.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F188F9A-FCBB-4D3E-98B5-023421A20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167" y="3059683"/>
            <a:ext cx="5277363" cy="365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menzió">
  <a:themeElements>
    <a:clrScheme name="Dimenzió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</TotalTime>
  <Words>1388</Words>
  <Application>Microsoft Office PowerPoint</Application>
  <PresentationFormat>Szélesvásznú</PresentationFormat>
  <Paragraphs>69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2" baseType="lpstr">
      <vt:lpstr>Arial</vt:lpstr>
      <vt:lpstr>Caudex</vt:lpstr>
      <vt:lpstr>Open Sans</vt:lpstr>
      <vt:lpstr>Roboto Slab</vt:lpstr>
      <vt:lpstr>Trebuchet MS</vt:lpstr>
      <vt:lpstr>Wingdings 3</vt:lpstr>
      <vt:lpstr>Dimenzió</vt:lpstr>
      <vt:lpstr>Tánctörténet: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Tánctörténet:</dc:title>
  <dc:creator>User</dc:creator>
  <cp:lastModifiedBy>User</cp:lastModifiedBy>
  <cp:revision>10</cp:revision>
  <dcterms:created xsi:type="dcterms:W3CDTF">2020-01-13T17:50:35Z</dcterms:created>
  <dcterms:modified xsi:type="dcterms:W3CDTF">2020-01-13T19:23:40Z</dcterms:modified>
</cp:coreProperties>
</file>