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0D8B4-D455-4BE4-A4B2-D44BD7270A5E}" v="120" dt="2020-01-31T14:01:38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2145ED-5A1C-4EA5-8F65-4F3072082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D3BC0F4-727C-4C5D-A8EC-DE9E0E2E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488EF-9D99-4D70-81E6-5DBE25D6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A21D81-9578-42A1-9CA1-E92F8C98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3B199E-7F71-4D0B-B76D-BE95F405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91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8E09D5-D8A0-488B-93DD-D6B410B1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55BAF21-5187-4D92-9DFB-DBFBF6236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FE9B76-7D82-4A4A-AACC-A8968C83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BBABF9-8BCB-4018-9D7D-82DF5B1C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3BC71C-1DE6-472A-8323-7E4F7603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04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5BA595E-25D5-4222-8B8D-E82A5B30E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BF52736-AFC5-48C0-B54F-12871AA65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699C2A5-D454-40E8-AFFB-9B4B3B14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0E127A-78D3-4A3E-B8A7-7E3F87E0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493E6A-7752-409C-9D7F-D0616027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6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9EDA0A-6C9B-44A9-8BDA-B90B905E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86C02E-52DE-415A-A934-491D0093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B4C1F-08FA-4E0B-84E5-73C8CF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15202A-90BA-4056-AB15-72C5F228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62323F-B512-44DD-A0A4-ECF5D3A0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07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AE74A7-CAAD-4A6C-9E0E-CC3F7022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D385396-CC64-4187-BF37-AFF36888D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B5551D-0FD6-4911-8DC8-58D68A58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545C65-7F41-45EE-B61A-17BC4344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691790-36A5-4080-91A5-423DE67B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77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7D126E-038C-4510-8ECA-F15E1E85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BE8654-6C15-4F81-9D46-D356503F9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513ED5F-0634-4A31-8C4A-D20D98107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CBA93C5-E85C-4B56-B987-33AE5093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9F37CC-DBBA-4347-9DF0-774C01D7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09E3A6C-8158-4ADE-A26E-DFF65C90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24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2FAD19-5557-40D7-B6B5-BF468DA7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B2332B9-3B6A-481F-9F89-91D263A68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EE16D04-6CC1-4C08-863E-20C9F203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E8763D8-14FF-4B37-A8D9-A1CB54528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2599588-BA2E-40E2-AA2E-7F2A94339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972E125-FA4E-418C-8E2F-D5E0A618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DFDCF-20D1-4EB1-AB52-82E30DFD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607B2E6-7808-418E-B2D0-9FFB66DF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94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F26B69-469D-471E-BAAD-5C056511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A0C64BD-41CA-4F31-95F0-C401E9E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305A293-A057-44F3-8BD7-5B39995F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3D47A18-5F3C-436A-9C65-9B2CF8FA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73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5B692A8-8822-460B-8DD6-E62DDCB0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DF0C608-0DB1-4AFA-832B-12FFAEA8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712F4C5-40C7-40C9-8A8C-BB57E42C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19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D15C0D-CB53-4675-BDB4-7A3D4B20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B86556-8483-4CF1-BF2A-9384F9E4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70BA08F-FFFA-4836-8ED8-57902BA13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B58E1C-F063-406D-886E-5F2CA3C4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C6BE37D-8F49-42D9-A4A8-0C25D2B3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F9CD88C-CC81-4784-B54A-D83A4F17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6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FF629D-9E06-497A-9FED-DE51E2A9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D557531-5EA7-49DE-AE5B-27C6E9C84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94D7FC-939D-4C8A-95B3-C784B3E0A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6EA97EE-45ED-4AB3-8940-C71440C9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B772B2-FEEE-4FE7-BB70-0AF3BAC4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839DD7-332E-427A-8529-F7CFF468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49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64BED2D-F902-42E3-ADBF-192C12D3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4B0575-D172-4343-B496-07510E3B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72CF99-48C8-4FE5-B14D-FD4EAB8D4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8224-79F5-48FB-AB53-44D5872186C9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130D2D-7108-4558-ABAB-9DB0BB623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0FEFE8-9AA9-4713-A6EA-C28A24E0B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53CF-87A1-45D4-888C-295607042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53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FFD01C-99F1-40D6-BFDD-99E94EA51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954" y="-941276"/>
            <a:ext cx="9144000" cy="2387600"/>
          </a:xfrm>
        </p:spPr>
        <p:txBody>
          <a:bodyPr>
            <a:normAutofit/>
          </a:bodyPr>
          <a:lstStyle/>
          <a:p>
            <a:r>
              <a:rPr lang="hu-HU" sz="5400" dirty="0">
                <a:latin typeface="Avenir Next LT Pro Light" panose="020B0304020202020204" pitchFamily="34" charset="-18"/>
              </a:rPr>
              <a:t>A  Kárpát-medencei táncai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267E80-0628-4F11-8943-1018138DA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046" y="1446324"/>
            <a:ext cx="9144000" cy="725376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Avenir Next LT Pro Light" panose="020B0304020202020204" pitchFamily="34" charset="-18"/>
              </a:rPr>
              <a:t>Készítette: Polgár Petra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AC99E73-2F12-4B7D-8B79-943CA45C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528" y="2171700"/>
            <a:ext cx="6011036" cy="43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A35004-46C1-4931-900C-16F48E6E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u="sng" dirty="0">
                <a:latin typeface="Avenir Next LT Pro Light" panose="020B0304020202020204" pitchFamily="34" charset="-18"/>
              </a:rPr>
              <a:t>Keleti vagy erdélyi </a:t>
            </a:r>
            <a:r>
              <a:rPr lang="hu-HU" sz="5400" u="sng" dirty="0">
                <a:solidFill>
                  <a:prstClr val="black"/>
                </a:solidFill>
                <a:latin typeface="Avenir Next LT Pro Light" panose="020B0304020202020204" pitchFamily="34" charset="-18"/>
              </a:rPr>
              <a:t>táncdialektus: </a:t>
            </a:r>
            <a:endParaRPr lang="hu-HU" sz="5400" u="sng" dirty="0">
              <a:latin typeface="Avenir Next LT Pro Light" panose="020B0304020202020204" pitchFamily="34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894A25-ABBC-4F29-B287-CDD1C213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4000" dirty="0">
                <a:latin typeface="Avenir Next LT Pro Light" panose="020B0304020202020204" pitchFamily="34" charset="-18"/>
              </a:rPr>
              <a:t>Kalotaszegi táncok</a:t>
            </a:r>
          </a:p>
          <a:p>
            <a:r>
              <a:rPr lang="hu-HU" sz="4000" dirty="0">
                <a:latin typeface="Avenir Next LT Pro Light" panose="020B0304020202020204" pitchFamily="34" charset="-18"/>
              </a:rPr>
              <a:t>Mezőségi táncok</a:t>
            </a:r>
          </a:p>
          <a:p>
            <a:r>
              <a:rPr lang="hu-HU" sz="4000" dirty="0">
                <a:latin typeface="Avenir Next LT Pro Light" panose="020B0304020202020204" pitchFamily="34" charset="-18"/>
              </a:rPr>
              <a:t>Maros-Küküllő vidéki és Marosszéki táncok</a:t>
            </a:r>
          </a:p>
          <a:p>
            <a:r>
              <a:rPr lang="hu-HU" sz="4000" dirty="0">
                <a:latin typeface="Avenir Next LT Pro Light" panose="020B0304020202020204" pitchFamily="34" charset="-18"/>
              </a:rPr>
              <a:t>Székelyföldi táncok</a:t>
            </a:r>
          </a:p>
          <a:p>
            <a:r>
              <a:rPr lang="hu-HU" sz="4000" dirty="0">
                <a:latin typeface="Avenir Next LT Pro Light" panose="020B0304020202020204" pitchFamily="34" charset="-18"/>
              </a:rPr>
              <a:t>Gyimesi táncok</a:t>
            </a:r>
          </a:p>
          <a:p>
            <a:r>
              <a:rPr lang="hu-HU" sz="4000" dirty="0">
                <a:latin typeface="Avenir Next LT Pro Light" panose="020B0304020202020204" pitchFamily="34" charset="-18"/>
              </a:rPr>
              <a:t>Moldvai táncok</a:t>
            </a:r>
          </a:p>
          <a:p>
            <a:r>
              <a:rPr lang="hu-HU" sz="4000" dirty="0">
                <a:latin typeface="Avenir Next LT Pro Light" panose="020B0304020202020204" pitchFamily="34" charset="-18"/>
              </a:rPr>
              <a:t>Bukovinai táncok</a:t>
            </a:r>
          </a:p>
        </p:txBody>
      </p:sp>
    </p:spTree>
    <p:extLst>
      <p:ext uri="{BB962C8B-B14F-4D97-AF65-F5344CB8AC3E}">
        <p14:creationId xmlns:p14="http://schemas.microsoft.com/office/powerpoint/2010/main" val="23203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58C57A-EC5F-46F5-A6BD-FD9AA624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843"/>
            <a:ext cx="12110484" cy="687498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venir Next LT Pro Light" panose="020B0304020202020204" pitchFamily="34" charset="-18"/>
              </a:rPr>
              <a:t>  kalotaszegi              mezőségi              székelyföldi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93DAFD2-61BC-4C56-9D46-E0736EB6D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307" y="1253331"/>
            <a:ext cx="2824158" cy="435133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7A51D06-4FE6-47CB-864A-B18E05AB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646" y="1253330"/>
            <a:ext cx="3041279" cy="424434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54C505C-BB2F-4940-AB92-632A30A42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489" y="1253331"/>
            <a:ext cx="3166675" cy="42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5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63A8C3-9E75-40A2-AD02-59135C03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75"/>
            <a:ext cx="12192000" cy="676866"/>
          </a:xfrm>
        </p:spPr>
        <p:txBody>
          <a:bodyPr>
            <a:normAutofit fontScale="90000"/>
          </a:bodyPr>
          <a:lstStyle/>
          <a:p>
            <a:r>
              <a:rPr lang="hu-HU" dirty="0"/>
              <a:t>     marosszéki                    bukovinai                    moldvai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D6689A8-917D-4276-B54B-0D2BE761F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0503" y="1063274"/>
            <a:ext cx="2203681" cy="435133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CB3FBE9-43FE-4B4C-928C-9E695E6B6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016" y="1162493"/>
            <a:ext cx="4524375" cy="41529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186694B-C6A9-4BF7-893F-52C9BA05A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" y="1276793"/>
            <a:ext cx="26860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6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17289E-2EFD-4B43-AF2C-823A1E81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9600" dirty="0">
                <a:latin typeface="Edwardian Script ITC" panose="030303020407070D0804" pitchFamily="66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2281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65A2DA-E09C-40D8-B72D-A3854E86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63" y="534537"/>
            <a:ext cx="10515600" cy="1325563"/>
          </a:xfrm>
        </p:spPr>
        <p:txBody>
          <a:bodyPr>
            <a:noAutofit/>
          </a:bodyPr>
          <a:lstStyle/>
          <a:p>
            <a:r>
              <a:rPr lang="hu-HU" u="sng" dirty="0">
                <a:latin typeface="Avenir Next LT Pro Light" panose="020B0304020202020204" pitchFamily="34" charset="-18"/>
              </a:rPr>
              <a:t>Kárpát-medencei táncok csoportosítása, táncdialektusok szerint: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88EE3C-D5C9-48D4-A56F-6F40F3ECA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63" y="2506662"/>
            <a:ext cx="10515600" cy="4351338"/>
          </a:xfrm>
        </p:spPr>
        <p:txBody>
          <a:bodyPr>
            <a:normAutofit/>
          </a:bodyPr>
          <a:lstStyle/>
          <a:p>
            <a:r>
              <a:rPr lang="hu-HU" sz="4300" dirty="0">
                <a:latin typeface="Avenir Next LT Pro Light" panose="020B0304020202020204" pitchFamily="34" charset="-18"/>
              </a:rPr>
              <a:t>Nyugati vagy dunai táncdialektus</a:t>
            </a:r>
          </a:p>
          <a:p>
            <a:r>
              <a:rPr lang="hu-HU" sz="4300" dirty="0">
                <a:latin typeface="Avenir Next LT Pro Light" panose="020B0304020202020204" pitchFamily="34" charset="-18"/>
              </a:rPr>
              <a:t>Középső vagy tiszai táncdialektus</a:t>
            </a:r>
          </a:p>
          <a:p>
            <a:r>
              <a:rPr lang="hu-HU" sz="4300" dirty="0">
                <a:latin typeface="Avenir Next LT Pro Light" panose="020B0304020202020204" pitchFamily="34" charset="-18"/>
              </a:rPr>
              <a:t>Keleti vagy erdélyi táncdialektus</a:t>
            </a:r>
          </a:p>
          <a:p>
            <a:endParaRPr lang="hu-HU" sz="4400" dirty="0">
              <a:latin typeface="Edwardian Script ITC" panose="030303020407070D0804" pitchFamily="66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CE2DE28-9E60-442F-BC2A-D817DADA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731" y="2579290"/>
            <a:ext cx="2597402" cy="39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918CEA-AC2A-4D7C-9D49-ED16489D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7200" u="sng" dirty="0">
                <a:latin typeface="Avenir Next LT Pro Light" panose="020B0304020202020204" pitchFamily="34" charset="-18"/>
              </a:rPr>
              <a:t>Nyugati vagy dunai táncdialektus: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70F817-F3A2-44BF-9BE7-7CBBD9B7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37" y="2073460"/>
            <a:ext cx="10698126" cy="4645763"/>
          </a:xfrm>
        </p:spPr>
        <p:txBody>
          <a:bodyPr>
            <a:normAutofit lnSpcReduction="10000"/>
          </a:bodyPr>
          <a:lstStyle/>
          <a:p>
            <a:r>
              <a:rPr lang="hu-HU" sz="4400" dirty="0">
                <a:latin typeface="Avenir Next LT Pro Light" panose="020B0304020202020204" pitchFamily="34" charset="-18"/>
              </a:rPr>
              <a:t>Csallóköz és Szigetköz</a:t>
            </a:r>
          </a:p>
          <a:p>
            <a:r>
              <a:rPr lang="hu-HU" sz="4400" dirty="0">
                <a:latin typeface="Avenir Next LT Pro Light" panose="020B0304020202020204" pitchFamily="34" charset="-18"/>
              </a:rPr>
              <a:t>Rábaköz</a:t>
            </a:r>
          </a:p>
          <a:p>
            <a:r>
              <a:rPr lang="hu-HU" sz="4400" dirty="0">
                <a:latin typeface="Avenir Next LT Pro Light" panose="020B0304020202020204" pitchFamily="34" charset="-18"/>
              </a:rPr>
              <a:t>Nyugat- és Közép-Dunántúl</a:t>
            </a:r>
          </a:p>
          <a:p>
            <a:r>
              <a:rPr lang="hu-HU" sz="4400" dirty="0">
                <a:latin typeface="Avenir Next LT Pro Light" panose="020B0304020202020204" pitchFamily="34" charset="-18"/>
              </a:rPr>
              <a:t>Dél-Dunántúl (Somogy, Baranya)</a:t>
            </a:r>
          </a:p>
          <a:p>
            <a:r>
              <a:rPr lang="hu-HU" sz="4400" dirty="0">
                <a:latin typeface="Avenir Next LT Pro Light" panose="020B0304020202020204" pitchFamily="34" charset="-18"/>
              </a:rPr>
              <a:t>Kelet-Dunántúl (Sárköz, Dunamente, Bácska, Szlavónia, Kalocsa vidéke, Kiskunság)</a:t>
            </a:r>
          </a:p>
        </p:txBody>
      </p:sp>
    </p:spTree>
    <p:extLst>
      <p:ext uri="{BB962C8B-B14F-4D97-AF65-F5344CB8AC3E}">
        <p14:creationId xmlns:p14="http://schemas.microsoft.com/office/powerpoint/2010/main" val="156314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F5E21B-0808-468C-9F0D-325CBECE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" y="170121"/>
            <a:ext cx="12255795" cy="623703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Edwardian Script ITC" panose="030303020407070D0804" pitchFamily="66" charset="0"/>
              </a:rPr>
              <a:t>      </a:t>
            </a:r>
            <a:r>
              <a:rPr lang="hu-HU" dirty="0">
                <a:latin typeface="Avenir Next LT Pro Light" panose="020B0304020202020204" pitchFamily="34" charset="-18"/>
              </a:rPr>
              <a:t>rábaközi                   zalai                        somogyi</a:t>
            </a:r>
            <a:endParaRPr lang="hu-HU" dirty="0">
              <a:latin typeface="Edwardian Script ITC" panose="030303020407070D0804" pitchFamily="66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23AA3A9-8C8E-4B0C-BD99-E0603368D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82" y="952896"/>
            <a:ext cx="2820676" cy="435210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28A3AE6-4661-474E-A89F-70D25AA0B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52" y="1333216"/>
            <a:ext cx="4648215" cy="376759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C9E8989-7DCC-448E-8A1B-7E259901F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319" y="1500516"/>
            <a:ext cx="3870490" cy="34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F401E1-3C3D-4069-A653-20CC2FBE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209"/>
            <a:ext cx="12192000" cy="634335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Edwardian Script ITC" panose="030303020407070D0804" pitchFamily="66" charset="0"/>
              </a:rPr>
              <a:t>           </a:t>
            </a:r>
            <a:r>
              <a:rPr lang="hu-HU" dirty="0">
                <a:latin typeface="Avenir Next LT Pro Light" panose="020B0304020202020204" pitchFamily="34" charset="-18"/>
              </a:rPr>
              <a:t>sárközi </a:t>
            </a:r>
            <a:r>
              <a:rPr lang="hu-HU" dirty="0">
                <a:latin typeface="Edwardian Script ITC" panose="030303020407070D0804" pitchFamily="66" charset="0"/>
              </a:rPr>
              <a:t>                        </a:t>
            </a:r>
            <a:r>
              <a:rPr lang="hu-HU" dirty="0">
                <a:latin typeface="Avenir Next LT Pro Light" panose="020B0304020202020204" pitchFamily="34" charset="-18"/>
              </a:rPr>
              <a:t>kalocsai </a:t>
            </a:r>
            <a:r>
              <a:rPr lang="hu-HU" dirty="0">
                <a:latin typeface="Edwardian Script ITC" panose="030303020407070D0804" pitchFamily="66" charset="0"/>
              </a:rPr>
              <a:t>                    </a:t>
            </a:r>
            <a:r>
              <a:rPr lang="hu-HU" dirty="0">
                <a:latin typeface="Avenir Next LT Pro Light" panose="020B0304020202020204" pitchFamily="34" charset="-18"/>
              </a:rPr>
              <a:t>kiskunsági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DF2A4BE-DD63-43E7-9CAC-D1E65CBC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4" y="1226750"/>
            <a:ext cx="3139232" cy="435133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8942EB7-1E07-4AAE-9B75-9EA6722DB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202" y="1253331"/>
            <a:ext cx="3234102" cy="4351338"/>
          </a:xfrm>
          <a:prstGeom prst="rect">
            <a:avLst/>
          </a:prstGeom>
        </p:spPr>
      </p:pic>
      <p:pic>
        <p:nvPicPr>
          <p:cNvPr id="9" name="Tartalom helye 8" descr="A képen személy, nő, állás, asztal látható&#10;&#10;Automatikusan generált leírás">
            <a:extLst>
              <a:ext uri="{FF2B5EF4-FFF2-40B4-BE49-F238E27FC236}">
                <a16:creationId xmlns:a16="http://schemas.microsoft.com/office/drawing/2014/main" id="{73A7D14C-F22D-4E67-A8AA-400C07AA8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7" y="1226750"/>
            <a:ext cx="2911270" cy="4351338"/>
          </a:xfrm>
        </p:spPr>
      </p:pic>
    </p:spTree>
    <p:extLst>
      <p:ext uri="{BB962C8B-B14F-4D97-AF65-F5344CB8AC3E}">
        <p14:creationId xmlns:p14="http://schemas.microsoft.com/office/powerpoint/2010/main" val="120128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EC9AE6-37F4-4239-A89B-1DAF4993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u="sng" dirty="0">
                <a:latin typeface="Avenir Next LT Pro Light" panose="020B0304020202020204" pitchFamily="34" charset="-18"/>
              </a:rPr>
              <a:t>Középső vagy tiszai táncdialektus: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6F8984-A39C-4FF3-908F-9113968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>
                <a:latin typeface="Avenir Next LT Pro Light" panose="020B0304020202020204" pitchFamily="34" charset="-18"/>
              </a:rPr>
              <a:t>Felső- Tisza vidéke</a:t>
            </a:r>
          </a:p>
          <a:p>
            <a:r>
              <a:rPr lang="hu-HU" sz="4400" dirty="0">
                <a:latin typeface="Avenir Next LT Pro Light" panose="020B0304020202020204" pitchFamily="34" charset="-18"/>
              </a:rPr>
              <a:t>Északkeleti Felvidék</a:t>
            </a:r>
          </a:p>
          <a:p>
            <a:r>
              <a:rPr lang="hu-HU" sz="4400" dirty="0">
                <a:latin typeface="Avenir Next LT Pro Light" panose="020B0304020202020204" pitchFamily="34" charset="-18"/>
              </a:rPr>
              <a:t>Palócok és matyók</a:t>
            </a:r>
          </a:p>
          <a:p>
            <a:r>
              <a:rPr lang="hu-HU" sz="4400" dirty="0">
                <a:latin typeface="Avenir Next LT Pro Light" panose="020B0304020202020204" pitchFamily="34" charset="-18"/>
              </a:rPr>
              <a:t>Dél-Alföld, az Alsó-Tisza vidéke</a:t>
            </a:r>
          </a:p>
        </p:txBody>
      </p:sp>
    </p:spTree>
    <p:extLst>
      <p:ext uri="{BB962C8B-B14F-4D97-AF65-F5344CB8AC3E}">
        <p14:creationId xmlns:p14="http://schemas.microsoft.com/office/powerpoint/2010/main" val="14722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E7FE0A-77FE-4166-BA57-345B8CBB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168"/>
            <a:ext cx="12192000" cy="730028"/>
          </a:xfrm>
        </p:spPr>
        <p:txBody>
          <a:bodyPr>
            <a:normAutofit fontScale="90000"/>
          </a:bodyPr>
          <a:lstStyle/>
          <a:p>
            <a:r>
              <a:rPr lang="hu-HU" dirty="0"/>
              <a:t>       </a:t>
            </a:r>
            <a:r>
              <a:rPr lang="hu-HU" sz="4800" dirty="0">
                <a:latin typeface="Avenir Next LT Pro Light" panose="020B0304020202020204" pitchFamily="34" charset="-18"/>
              </a:rPr>
              <a:t>szatmári                matyó             Dél-alföldi    </a:t>
            </a:r>
            <a:r>
              <a:rPr lang="hu-HU" sz="4800" dirty="0">
                <a:latin typeface="Edwardian Script ITC" panose="030303020407070D0804" pitchFamily="66" charset="0"/>
              </a:rPr>
              <a:t>    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7D034D6-86E2-4DFF-B881-3DC72E62A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1508" y="1217825"/>
            <a:ext cx="2873228" cy="454521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E728F17-51E6-484E-ADFB-D29E37BB4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555" y="1217826"/>
            <a:ext cx="3283006" cy="450643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7C44B1E-57F2-4FF6-AD74-D96BD718F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78" y="1217825"/>
            <a:ext cx="3034813" cy="45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2A932E-0E39-493D-B23A-1F1CB9DE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6298"/>
          </a:xfrm>
        </p:spPr>
        <p:txBody>
          <a:bodyPr>
            <a:normAutofit/>
          </a:bodyPr>
          <a:lstStyle/>
          <a:p>
            <a:pPr algn="ctr"/>
            <a:r>
              <a:rPr lang="hu-HU" sz="3600" u="sng" dirty="0">
                <a:latin typeface="Avenir Next LT Pro Light" panose="020B0304020202020204" pitchFamily="34" charset="-18"/>
              </a:rPr>
              <a:t>Palóc táncok jellemvonásai, palóc népviseletek: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0D8C0A-1F7C-4968-A8D7-E488CA9A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521"/>
            <a:ext cx="10515600" cy="52843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srgbClr val="000000"/>
                </a:solidFill>
                <a:latin typeface="Arial Nova Light" panose="020B0304020202020204" pitchFamily="34" charset="0"/>
              </a:rPr>
              <a:t>A Palóc-vidék tánckultúrájának összefoglaló jellegzetessége az új stílusú tánc- és zeneanyag egyeduralma, valamint a leánykörtánc általános elterjedése. </a:t>
            </a:r>
            <a:r>
              <a:rPr lang="hu-HU" dirty="0">
                <a:solidFill>
                  <a:srgbClr val="222222"/>
                </a:solidFill>
                <a:latin typeface="Arial Nova Light" panose="020B0304020202020204" pitchFamily="34" charset="0"/>
              </a:rPr>
              <a:t>A nyugati palócok a menyasszonyfektető gyertyás tánc divatját megőrizték, míg a keletiek táncaiban sok az alföldi vonás. A palóc karikázó legegyszerűbb, általános formája a kört állandóan napirányba forgató nyitó-záró lépés és az ezt követő gyors pergés. A nyugati lassú csárdást igen egyszerű, végig zárt fogásmóddal járják. A </a:t>
            </a:r>
            <a:r>
              <a:rPr lang="hu-HU" dirty="0" err="1">
                <a:solidFill>
                  <a:srgbClr val="222222"/>
                </a:solidFill>
                <a:latin typeface="Arial Nova Light" panose="020B0304020202020204" pitchFamily="34" charset="0"/>
              </a:rPr>
              <a:t>lenthangsúlyos</a:t>
            </a:r>
            <a:r>
              <a:rPr lang="hu-HU" dirty="0">
                <a:solidFill>
                  <a:srgbClr val="222222"/>
                </a:solidFill>
                <a:latin typeface="Arial Nova Light" panose="020B0304020202020204" pitchFamily="34" charset="0"/>
              </a:rPr>
              <a:t> friss csárdás viszont gazdag. Legjellemzőbb mozzanatai a páros forgás, a </a:t>
            </a:r>
            <a:r>
              <a:rPr lang="hu-HU" dirty="0" err="1">
                <a:solidFill>
                  <a:srgbClr val="222222"/>
                </a:solidFill>
                <a:latin typeface="Arial Nova Light" panose="020B0304020202020204" pitchFamily="34" charset="0"/>
              </a:rPr>
              <a:t>lippentős</a:t>
            </a:r>
            <a:r>
              <a:rPr lang="hu-HU" dirty="0">
                <a:solidFill>
                  <a:srgbClr val="222222"/>
                </a:solidFill>
                <a:latin typeface="Arial Nova Light" panose="020B0304020202020204" pitchFamily="34" charset="0"/>
              </a:rPr>
              <a:t>-bukós motívum s a </a:t>
            </a:r>
            <a:r>
              <a:rPr lang="hu-HU" dirty="0" err="1">
                <a:solidFill>
                  <a:srgbClr val="222222"/>
                </a:solidFill>
                <a:latin typeface="Arial Nova Light" panose="020B0304020202020204" pitchFamily="34" charset="0"/>
              </a:rPr>
              <a:t>párelengedős</a:t>
            </a:r>
            <a:r>
              <a:rPr lang="hu-HU" dirty="0">
                <a:solidFill>
                  <a:srgbClr val="222222"/>
                </a:solidFill>
                <a:latin typeface="Arial Nova Light" panose="020B0304020202020204" pitchFamily="34" charset="0"/>
              </a:rPr>
              <a:t> csalogatás. Korábban a tánckezdő verbunkot itt a friss követte, a lassú csárdás csak később került a táncrendbe. </a:t>
            </a:r>
            <a:endParaRPr lang="hu-HU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5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787056-1BE8-47EB-AA17-FBA2424F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77"/>
            <a:ext cx="12192000" cy="761926"/>
          </a:xfrm>
        </p:spPr>
        <p:txBody>
          <a:bodyPr/>
          <a:lstStyle/>
          <a:p>
            <a:r>
              <a:rPr lang="hu-HU" dirty="0">
                <a:latin typeface="Edwardian Script ITC" panose="030303020407070D0804" pitchFamily="66" charset="0"/>
              </a:rPr>
              <a:t>        </a:t>
            </a:r>
            <a:r>
              <a:rPr lang="hu-HU" dirty="0" err="1">
                <a:latin typeface="Avenir Next LT Pro Light" panose="020B0304020202020204" pitchFamily="34" charset="-18"/>
              </a:rPr>
              <a:t>kazári</a:t>
            </a:r>
            <a:r>
              <a:rPr lang="hu-HU" dirty="0">
                <a:latin typeface="Avenir Next LT Pro Light" panose="020B0304020202020204" pitchFamily="34" charset="-18"/>
              </a:rPr>
              <a:t> </a:t>
            </a:r>
            <a:r>
              <a:rPr lang="hu-HU" dirty="0"/>
              <a:t>                       </a:t>
            </a:r>
            <a:r>
              <a:rPr lang="hu-HU" dirty="0" err="1">
                <a:latin typeface="Avenir Next LT Pro Light" panose="020B0304020202020204" pitchFamily="34" charset="-18"/>
              </a:rPr>
              <a:t>rimóci</a:t>
            </a:r>
            <a:r>
              <a:rPr lang="hu-HU" dirty="0">
                <a:latin typeface="Avenir Next LT Pro Light" panose="020B0304020202020204" pitchFamily="34" charset="-18"/>
              </a:rPr>
              <a:t> </a:t>
            </a:r>
            <a:r>
              <a:rPr lang="hu-HU" dirty="0">
                <a:latin typeface="Edwardian Script ITC" panose="030303020407070D0804" pitchFamily="66" charset="0"/>
              </a:rPr>
              <a:t>                           </a:t>
            </a:r>
            <a:r>
              <a:rPr lang="hu-HU" dirty="0">
                <a:latin typeface="Avenir Next LT Pro Light" panose="020B0304020202020204" pitchFamily="34" charset="-18"/>
              </a:rPr>
              <a:t>parádi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84A97A12-0CCF-4695-AE7A-33C3E5057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723" y="1204262"/>
            <a:ext cx="3069044" cy="408796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10F0BDA-9FDD-4B71-A2FA-5DBCF9EE8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620" y="1499931"/>
            <a:ext cx="5254128" cy="349662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F8F6FAF-4E72-43E5-AA5A-34720085F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235" y="1160597"/>
            <a:ext cx="2851205" cy="424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5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244</Words>
  <Application>Microsoft Office PowerPoint</Application>
  <PresentationFormat>Szélesvásznú</PresentationFormat>
  <Paragraphs>34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Arial Nova Light</vt:lpstr>
      <vt:lpstr>Avenir Next LT Pro Light</vt:lpstr>
      <vt:lpstr>Calibri</vt:lpstr>
      <vt:lpstr>Calibri Light</vt:lpstr>
      <vt:lpstr>Edwardian Script ITC</vt:lpstr>
      <vt:lpstr>Office-téma</vt:lpstr>
      <vt:lpstr>A  Kárpát-medencei táncai</vt:lpstr>
      <vt:lpstr>Kárpát-medencei táncok csoportosítása, táncdialektusok szerint:</vt:lpstr>
      <vt:lpstr>Nyugati vagy dunai táncdialektus:</vt:lpstr>
      <vt:lpstr>      rábaközi                   zalai                        somogyi</vt:lpstr>
      <vt:lpstr>           sárközi                         kalocsai                     kiskunsági</vt:lpstr>
      <vt:lpstr>Középső vagy tiszai táncdialektus:</vt:lpstr>
      <vt:lpstr>       szatmári                matyó             Dél-alföldi        </vt:lpstr>
      <vt:lpstr>Palóc táncok jellemvonásai, palóc népviseletek:</vt:lpstr>
      <vt:lpstr>        kazári                        rimóci                            parádi</vt:lpstr>
      <vt:lpstr>Keleti vagy erdélyi táncdialektus: </vt:lpstr>
      <vt:lpstr>  kalotaszegi              mezőségi              székelyföldi</vt:lpstr>
      <vt:lpstr>     marosszéki                    bukovinai                    moldvai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Kárpát-medencei táncai</dc:title>
  <dc:creator>Tamás Polgár</dc:creator>
  <cp:lastModifiedBy>Tamás Polgár</cp:lastModifiedBy>
  <cp:revision>3</cp:revision>
  <dcterms:created xsi:type="dcterms:W3CDTF">2020-01-31T10:04:45Z</dcterms:created>
  <dcterms:modified xsi:type="dcterms:W3CDTF">2020-02-04T20:48:08Z</dcterms:modified>
</cp:coreProperties>
</file>