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29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14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23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40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547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257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85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80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6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67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0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72F1-2644-45E4-9B4D-BE78BCABF068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53F4747-EB40-4F5C-A36B-9C3035C58BC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284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Kárpát-medencében lévő táncok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</a:t>
            </a:r>
            <a:r>
              <a:rPr lang="hu-HU" dirty="0" err="1" smtClean="0"/>
              <a:t>Konta</a:t>
            </a:r>
            <a:r>
              <a:rPr lang="hu-HU" dirty="0" smtClean="0"/>
              <a:t> Kevin és </a:t>
            </a:r>
            <a:r>
              <a:rPr lang="hu-HU" dirty="0" err="1" smtClean="0"/>
              <a:t>Mihics</a:t>
            </a:r>
            <a:r>
              <a:rPr lang="hu-HU" dirty="0" smtClean="0"/>
              <a:t> Kristóf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3080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7494" y="0"/>
            <a:ext cx="9291215" cy="1049235"/>
          </a:xfrm>
        </p:spPr>
        <p:txBody>
          <a:bodyPr>
            <a:normAutofit/>
          </a:bodyPr>
          <a:lstStyle/>
          <a:p>
            <a:r>
              <a:rPr lang="hu-HU" sz="4800" dirty="0" err="1" smtClean="0"/>
              <a:t>aLFÖLDI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136" y="1186857"/>
            <a:ext cx="6392636" cy="4649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000" dirty="0" smtClean="0">
                <a:latin typeface="ITC Avant Garde Gothic LT" pitchFamily="50" charset="0"/>
              </a:rPr>
              <a:t>Az </a:t>
            </a:r>
            <a:r>
              <a:rPr lang="hu-HU" sz="1200" dirty="0" smtClean="0">
                <a:latin typeface="ITC Avant Garde Gothic LT" pitchFamily="50" charset="0"/>
              </a:rPr>
              <a:t>Alföld tánckultúrája egységesebb, mint a Dunántúlé vagy Erdélyé, az alföldi táncok sajátosságai a Felföld keleti felének táncaira is jellemzőek.  Főként </a:t>
            </a:r>
            <a:r>
              <a:rPr lang="hu-HU" sz="1200" dirty="0">
                <a:latin typeface="ITC Avant Garde Gothic LT" pitchFamily="50" charset="0"/>
              </a:rPr>
              <a:t>az Alföld északkeleti peremterületein élő pásztorok és cigányok körében élnek pásztortáncok, a párbajszerű botolók különböző </a:t>
            </a:r>
            <a:r>
              <a:rPr lang="hu-HU" sz="1200" dirty="0" smtClean="0">
                <a:latin typeface="ITC Avant Garde Gothic LT" pitchFamily="50" charset="0"/>
              </a:rPr>
              <a:t>típusai. A </a:t>
            </a:r>
            <a:r>
              <a:rPr lang="hu-HU" sz="1200" dirty="0">
                <a:latin typeface="ITC Avant Garde Gothic LT" pitchFamily="50" charset="0"/>
              </a:rPr>
              <a:t>leány-karikázó az Alföldön hiányzik, helyette a körcsárdás divatos. </a:t>
            </a:r>
            <a:r>
              <a:rPr lang="hu-HU" sz="1200" dirty="0" smtClean="0">
                <a:latin typeface="ITC Avant Garde Gothic LT" pitchFamily="50" charset="0"/>
              </a:rPr>
              <a:t> Az </a:t>
            </a:r>
            <a:r>
              <a:rPr lang="hu-HU" sz="1200" dirty="0">
                <a:latin typeface="ITC Avant Garde Gothic LT" pitchFamily="50" charset="0"/>
              </a:rPr>
              <a:t>ugrós az Alsó-Tisza-vidéken gyakoribb </a:t>
            </a:r>
            <a:r>
              <a:rPr lang="hu-HU" sz="1200" dirty="0" err="1">
                <a:latin typeface="ITC Avant Garde Gothic LT" pitchFamily="50" charset="0"/>
              </a:rPr>
              <a:t>oláhos</a:t>
            </a:r>
            <a:r>
              <a:rPr lang="hu-HU" sz="1200" dirty="0">
                <a:latin typeface="ITC Avant Garde Gothic LT" pitchFamily="50" charset="0"/>
              </a:rPr>
              <a:t> vagy mars néven</a:t>
            </a:r>
            <a:r>
              <a:rPr lang="hu-HU" sz="1200" dirty="0" smtClean="0">
                <a:latin typeface="ITC Avant Garde Gothic LT" pitchFamily="50" charset="0"/>
              </a:rPr>
              <a:t>.  A </a:t>
            </a:r>
            <a:r>
              <a:rPr lang="hu-HU" sz="1200" dirty="0">
                <a:latin typeface="ITC Avant Garde Gothic LT" pitchFamily="50" charset="0"/>
              </a:rPr>
              <a:t>kötetlen, gazdag motívumkincsű, javarészt </a:t>
            </a:r>
            <a:r>
              <a:rPr lang="hu-HU" sz="1200" dirty="0" err="1">
                <a:latin typeface="ITC Avant Garde Gothic LT" pitchFamily="50" charset="0"/>
              </a:rPr>
              <a:t>csapásoló</a:t>
            </a:r>
            <a:r>
              <a:rPr lang="hu-HU" sz="1200" dirty="0">
                <a:latin typeface="ITC Avant Garde Gothic LT" pitchFamily="50" charset="0"/>
              </a:rPr>
              <a:t> motívumokból felépülő tánckezdő verbunk az Alföldön általános volt, s az utóbbi évtizedekig főként a Felső-Tisza-vidéken </a:t>
            </a:r>
            <a:r>
              <a:rPr lang="hu-HU" sz="1200" dirty="0" smtClean="0">
                <a:latin typeface="ITC Avant Garde Gothic LT" pitchFamily="50" charset="0"/>
              </a:rPr>
              <a:t>virágzott. Szabályozott </a:t>
            </a:r>
            <a:r>
              <a:rPr lang="hu-HU" sz="1200" dirty="0">
                <a:latin typeface="ITC Avant Garde Gothic LT" pitchFamily="50" charset="0"/>
              </a:rPr>
              <a:t>formája kivételes. </a:t>
            </a:r>
            <a:r>
              <a:rPr lang="hu-HU" sz="1200" dirty="0" smtClean="0">
                <a:latin typeface="ITC Avant Garde Gothic LT" pitchFamily="50" charset="0"/>
              </a:rPr>
              <a:t> Zenei </a:t>
            </a:r>
            <a:r>
              <a:rPr lang="hu-HU" sz="1200" dirty="0">
                <a:latin typeface="ITC Avant Garde Gothic LT" pitchFamily="50" charset="0"/>
              </a:rPr>
              <a:t>és </a:t>
            </a:r>
            <a:r>
              <a:rPr lang="hu-HU" sz="1200" dirty="0" err="1">
                <a:latin typeface="ITC Avant Garde Gothic LT" pitchFamily="50" charset="0"/>
              </a:rPr>
              <a:t>mozgásanyaga</a:t>
            </a:r>
            <a:r>
              <a:rPr lang="hu-HU" sz="1200" dirty="0">
                <a:latin typeface="ITC Avant Garde Gothic LT" pitchFamily="50" charset="0"/>
              </a:rPr>
              <a:t> összefonódik a táncrendben utána következő </a:t>
            </a:r>
            <a:r>
              <a:rPr lang="hu-HU" sz="1200" dirty="0" smtClean="0">
                <a:latin typeface="ITC Avant Garde Gothic LT" pitchFamily="50" charset="0"/>
              </a:rPr>
              <a:t>csárdáséval. A </a:t>
            </a:r>
            <a:r>
              <a:rPr lang="hu-HU" sz="1200" dirty="0">
                <a:latin typeface="ITC Avant Garde Gothic LT" pitchFamily="50" charset="0"/>
              </a:rPr>
              <a:t>lassú és friss csárdás meglehetősen összeolvad</a:t>
            </a:r>
            <a:r>
              <a:rPr lang="hu-HU" sz="1200" dirty="0" smtClean="0">
                <a:latin typeface="ITC Avant Garde Gothic LT" pitchFamily="50" charset="0"/>
              </a:rPr>
              <a:t>.  </a:t>
            </a:r>
            <a:r>
              <a:rPr lang="hu-HU" sz="1200" dirty="0">
                <a:latin typeface="ITC Avant Garde Gothic LT" pitchFamily="50" charset="0"/>
              </a:rPr>
              <a:t>A dunántúlinál jóval gazdagabb lassú és a fent hangsúlyos friss jellemző motívumai: a kétlépéses csárdás, a félfordulós, a páros forgás, valamint a hosszabb ideig is eltartó virtuóz figurázás, </a:t>
            </a:r>
            <a:r>
              <a:rPr lang="hu-HU" sz="1200" dirty="0" err="1" smtClean="0">
                <a:latin typeface="ITC Avant Garde Gothic LT" pitchFamily="50" charset="0"/>
              </a:rPr>
              <a:t>csapásolás</a:t>
            </a:r>
            <a:r>
              <a:rPr lang="hu-HU" sz="1200" dirty="0" smtClean="0">
                <a:latin typeface="ITC Avant Garde Gothic LT" pitchFamily="50" charset="0"/>
              </a:rPr>
              <a:t>. A </a:t>
            </a:r>
            <a:r>
              <a:rPr lang="hu-HU" sz="1200" dirty="0">
                <a:latin typeface="ITC Avant Garde Gothic LT" pitchFamily="50" charset="0"/>
              </a:rPr>
              <a:t>párelengedés itt a csalogatás játékos tartalma nélkül fordul elő. Gyakoriak a csárdásban a nyíltabb fogásmódok és a kiforgatások. A páros formán kívül a </a:t>
            </a:r>
            <a:r>
              <a:rPr lang="hu-HU" sz="1200" dirty="0" smtClean="0">
                <a:latin typeface="ITC Avant Garde Gothic LT" pitchFamily="50" charset="0"/>
              </a:rPr>
              <a:t>hármas </a:t>
            </a:r>
            <a:r>
              <a:rPr lang="hu-HU" sz="1200" dirty="0">
                <a:latin typeface="ITC Avant Garde Gothic LT" pitchFamily="50" charset="0"/>
              </a:rPr>
              <a:t>csárdás és a négyes csárdás (körcsárdás) is </a:t>
            </a:r>
            <a:r>
              <a:rPr lang="hu-HU" sz="1200" dirty="0" smtClean="0">
                <a:latin typeface="ITC Avant Garde Gothic LT" pitchFamily="50" charset="0"/>
              </a:rPr>
              <a:t>kedvelt. A </a:t>
            </a:r>
            <a:r>
              <a:rPr lang="hu-HU" sz="1200" dirty="0">
                <a:latin typeface="ITC Avant Garde Gothic LT" pitchFamily="50" charset="0"/>
              </a:rPr>
              <a:t>csárdás tempója mérsékeltebb, mint a Dunántúlon, de gyorsabb, mint Erdélyben. Néhol a tánczene és tánctempó (kállai kettős), valamint a táncterminológia (a szatmári Erdőháton: csendes, csárdás, ugrós) megőrizte a régi hármas tagolódás </a:t>
            </a:r>
            <a:r>
              <a:rPr lang="hu-HU" sz="1200" dirty="0" smtClean="0">
                <a:latin typeface="ITC Avant Garde Gothic LT" pitchFamily="50" charset="0"/>
              </a:rPr>
              <a:t>emlékét. Az </a:t>
            </a:r>
            <a:r>
              <a:rPr lang="hu-HU" sz="1200" dirty="0">
                <a:latin typeface="ITC Avant Garde Gothic LT" pitchFamily="50" charset="0"/>
              </a:rPr>
              <a:t>Alföld szegényesebb lakodalmi tánckészletéből az északkeleti osztótáncot, valamint a dramatikus táncokat kell </a:t>
            </a:r>
            <a:r>
              <a:rPr lang="hu-HU" sz="1200" dirty="0" smtClean="0">
                <a:latin typeface="ITC Avant Garde Gothic LT" pitchFamily="50" charset="0"/>
              </a:rPr>
              <a:t>megemlíteni: Oláh </a:t>
            </a:r>
            <a:r>
              <a:rPr lang="hu-HU" sz="1200" dirty="0">
                <a:latin typeface="ITC Avant Garde Gothic LT" pitchFamily="50" charset="0"/>
              </a:rPr>
              <a:t>leány tánca, tréfás </a:t>
            </a:r>
            <a:r>
              <a:rPr lang="hu-HU" sz="1200" dirty="0" smtClean="0">
                <a:latin typeface="ITC Avant Garde Gothic LT" pitchFamily="50" charset="0"/>
              </a:rPr>
              <a:t>verbuválás</a:t>
            </a:r>
            <a:endParaRPr lang="hu-HU" sz="1200" dirty="0">
              <a:latin typeface="ITC Avant Garde Gothic LT" pitchFamily="50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322614"/>
            <a:ext cx="5448300" cy="41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3801" y="0"/>
            <a:ext cx="9291215" cy="1049235"/>
          </a:xfrm>
        </p:spPr>
        <p:txBody>
          <a:bodyPr>
            <a:normAutofit/>
          </a:bodyPr>
          <a:lstStyle/>
          <a:p>
            <a:r>
              <a:rPr lang="hu-HU" sz="4400" dirty="0" smtClean="0"/>
              <a:t>Moldvai </a:t>
            </a:r>
            <a:r>
              <a:rPr lang="hu-HU" sz="4400" dirty="0" err="1" smtClean="0"/>
              <a:t>csangó</a:t>
            </a:r>
            <a:r>
              <a:rPr lang="hu-HU" sz="4400" dirty="0" smtClean="0"/>
              <a:t> táncok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7493"/>
            <a:ext cx="6018742" cy="4519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>
                <a:latin typeface="ITC Avant Garde Gothic LT" pitchFamily="50" charset="0"/>
              </a:rPr>
              <a:t>A csángó néven ismert különböző eredetű és lakóhelyű népcsoportok eléggé eltérő tánckincsét egyenként </a:t>
            </a:r>
            <a:r>
              <a:rPr lang="hu-HU" sz="1600" dirty="0" smtClean="0">
                <a:latin typeface="ITC Avant Garde Gothic LT" pitchFamily="50" charset="0"/>
              </a:rPr>
              <a:t>jellemezhető: Két nagy csoport van: székelyest és a déli </a:t>
            </a:r>
            <a:r>
              <a:rPr lang="hu-HU" sz="1600" dirty="0" err="1" smtClean="0">
                <a:latin typeface="ITC Avant Garde Gothic LT" pitchFamily="50" charset="0"/>
              </a:rPr>
              <a:t>csangót</a:t>
            </a:r>
            <a:r>
              <a:rPr lang="hu-HU" sz="1600" dirty="0" smtClean="0">
                <a:latin typeface="ITC Avant Garde Gothic LT" pitchFamily="50" charset="0"/>
              </a:rPr>
              <a:t> ismerjük jobban. Táncaik </a:t>
            </a:r>
            <a:r>
              <a:rPr lang="hu-HU" sz="1600" dirty="0">
                <a:latin typeface="ITC Avant Garde Gothic LT" pitchFamily="50" charset="0"/>
              </a:rPr>
              <a:t>és hangszeres zenéjük a moldvai románság erős hatása alá került. Tánckészletük a </a:t>
            </a:r>
            <a:r>
              <a:rPr lang="hu-HU" sz="1600" dirty="0" smtClean="0">
                <a:latin typeface="ITC Avant Garde Gothic LT" pitchFamily="50" charset="0"/>
              </a:rPr>
              <a:t>Kárpátokon</a:t>
            </a:r>
            <a:r>
              <a:rPr lang="hu-HU" sz="1600" dirty="0">
                <a:latin typeface="ITC Avant Garde Gothic LT" pitchFamily="50" charset="0"/>
              </a:rPr>
              <a:t> túli, </a:t>
            </a:r>
            <a:r>
              <a:rPr lang="hu-HU" sz="1600" dirty="0" smtClean="0">
                <a:latin typeface="ITC Avant Garde Gothic LT" pitchFamily="50" charset="0"/>
              </a:rPr>
              <a:t>balkáni</a:t>
            </a:r>
            <a:r>
              <a:rPr lang="hu-HU" sz="1600" dirty="0">
                <a:latin typeface="ITC Avant Garde Gothic LT" pitchFamily="50" charset="0"/>
              </a:rPr>
              <a:t> táncdialektus sajátosságait viseli, vagyis egy-egy faluban egymástól formailag kevéssé, de kísérő dallamában és nevében igen sok (olykor 20–30), kötött szerkezetű tánc él. Táncaik többsége nyitott lánc- vagy zárt kör </a:t>
            </a:r>
            <a:r>
              <a:rPr lang="hu-HU" sz="1600" dirty="0" smtClean="0">
                <a:latin typeface="ITC Avant Garde Gothic LT" pitchFamily="50" charset="0"/>
              </a:rPr>
              <a:t>formájú. </a:t>
            </a:r>
            <a:r>
              <a:rPr lang="hu-HU" sz="1600" dirty="0">
                <a:latin typeface="ITC Avant Garde Gothic LT" pitchFamily="50" charset="0"/>
              </a:rPr>
              <a:t>Helyenként újabban kötött formájú egyszerű </a:t>
            </a:r>
            <a:r>
              <a:rPr lang="hu-HU" sz="1600" dirty="0" smtClean="0">
                <a:latin typeface="ITC Avant Garde Gothic LT" pitchFamily="50" charset="0"/>
              </a:rPr>
              <a:t>csárdást</a:t>
            </a:r>
            <a:r>
              <a:rPr lang="hu-HU" sz="1600" dirty="0">
                <a:latin typeface="ITC Avant Garde Gothic LT" pitchFamily="50" charset="0"/>
              </a:rPr>
              <a:t> is táncolnak ismertebb műdalokra. A férfi szólótánc ritka, s rendszerint a </a:t>
            </a:r>
            <a:r>
              <a:rPr lang="hu-HU" sz="1600" dirty="0" err="1">
                <a:latin typeface="ITC Avant Garde Gothic LT" pitchFamily="50" charset="0"/>
              </a:rPr>
              <a:t>cigányászka</a:t>
            </a:r>
            <a:r>
              <a:rPr lang="hu-HU" sz="1600" dirty="0">
                <a:latin typeface="ITC Avant Garde Gothic LT" pitchFamily="50" charset="0"/>
              </a:rPr>
              <a:t> nevet viseli. Táncaikat elsősorban furulyával (</a:t>
            </a:r>
            <a:r>
              <a:rPr lang="hu-HU" sz="1600" dirty="0" err="1">
                <a:latin typeface="ITC Avant Garde Gothic LT" pitchFamily="50" charset="0"/>
              </a:rPr>
              <a:t>szültü</a:t>
            </a:r>
            <a:r>
              <a:rPr lang="hu-HU" sz="1600" dirty="0">
                <a:latin typeface="ITC Avant Garde Gothic LT" pitchFamily="50" charset="0"/>
              </a:rPr>
              <a:t>), néha kobzával kísérik. A moldvai csángók tánckincse sok tekintetben régiesebb maradt, mint a moldvai románoké.</a:t>
            </a:r>
            <a:endParaRPr lang="hu-HU" sz="700" dirty="0" smtClean="0">
              <a:latin typeface="ITC Avant Garde Gothic LT" pitchFamily="50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1763487"/>
            <a:ext cx="5776682" cy="32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3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12786" y="94226"/>
            <a:ext cx="9291215" cy="1049235"/>
          </a:xfrm>
        </p:spPr>
        <p:txBody>
          <a:bodyPr>
            <a:normAutofit/>
          </a:bodyPr>
          <a:lstStyle/>
          <a:p>
            <a:r>
              <a:rPr lang="hu-HU" sz="4800" dirty="0" smtClean="0"/>
              <a:t>Gyimesi </a:t>
            </a:r>
            <a:r>
              <a:rPr lang="hu-HU" sz="4800" dirty="0" err="1" smtClean="0"/>
              <a:t>csangók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6386"/>
            <a:ext cx="6239177" cy="46267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400" dirty="0">
                <a:latin typeface="ITC Avant Garde Gothic LT" pitchFamily="50" charset="0"/>
              </a:rPr>
              <a:t>A gyimesi csángók mintegy 30 táncból álló tánckészletében három táncréteg </a:t>
            </a:r>
            <a:r>
              <a:rPr lang="hu-HU" sz="1400" dirty="0" err="1">
                <a:latin typeface="ITC Avant Garde Gothic LT" pitchFamily="50" charset="0"/>
              </a:rPr>
              <a:t>különböztethető</a:t>
            </a:r>
            <a:r>
              <a:rPr lang="hu-HU" sz="1400" dirty="0">
                <a:latin typeface="ITC Avant Garde Gothic LT" pitchFamily="50" charset="0"/>
              </a:rPr>
              <a:t> meg, mint általában a déli- és keleti-Kárpátok </a:t>
            </a:r>
            <a:r>
              <a:rPr lang="hu-HU" sz="1400" dirty="0" smtClean="0">
                <a:latin typeface="ITC Avant Garde Gothic LT" pitchFamily="50" charset="0"/>
              </a:rPr>
              <a:t>falvaiban:</a:t>
            </a:r>
          </a:p>
          <a:p>
            <a:pPr marL="342900" indent="-342900">
              <a:buAutoNum type="alphaLcParenR"/>
            </a:pPr>
            <a:r>
              <a:rPr lang="hu-HU" sz="1500" dirty="0" smtClean="0">
                <a:latin typeface="ITC Avant Garde Gothic LT" pitchFamily="50" charset="0"/>
              </a:rPr>
              <a:t>hagyományos </a:t>
            </a:r>
            <a:r>
              <a:rPr lang="hu-HU" sz="1500" dirty="0">
                <a:latin typeface="ITC Avant Garde Gothic LT" pitchFamily="50" charset="0"/>
              </a:rPr>
              <a:t>magyar, ill. erdélyi jellegű férfi- és páros táncaik kötetlen szerkezetűek; a </a:t>
            </a:r>
            <a:r>
              <a:rPr lang="hu-HU" sz="1500" dirty="0" smtClean="0">
                <a:latin typeface="ITC Avant Garde Gothic LT" pitchFamily="50" charset="0"/>
              </a:rPr>
              <a:t>verbunk, </a:t>
            </a:r>
            <a:r>
              <a:rPr lang="hu-HU" sz="1500" dirty="0">
                <a:latin typeface="ITC Avant Garde Gothic LT" pitchFamily="50" charset="0"/>
              </a:rPr>
              <a:t>a </a:t>
            </a:r>
            <a:r>
              <a:rPr lang="hu-HU" sz="1500" dirty="0" err="1">
                <a:latin typeface="ITC Avant Garde Gothic LT" pitchFamily="50" charset="0"/>
              </a:rPr>
              <a:t>féloláhos</a:t>
            </a:r>
            <a:r>
              <a:rPr lang="hu-HU" sz="1500" dirty="0">
                <a:latin typeface="ITC Avant Garde Gothic LT" pitchFamily="50" charset="0"/>
              </a:rPr>
              <a:t>, a lassú és sebes magyaros, valamint a kettős</a:t>
            </a:r>
            <a:r>
              <a:rPr lang="hu-HU" sz="1500" dirty="0" smtClean="0">
                <a:latin typeface="ITC Avant Garde Gothic LT" pitchFamily="50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hu-HU" sz="1500" dirty="0">
                <a:latin typeface="ITC Avant Garde Gothic LT" pitchFamily="50" charset="0"/>
              </a:rPr>
              <a:t>Tánckincsük másik részét a kárpáti és moldvai román anyagból kölcsönözték. Ezek kötött szerkezetű nyitott vagy zárt lánctáncformák: </a:t>
            </a:r>
            <a:r>
              <a:rPr lang="hu-HU" sz="1500" dirty="0" err="1">
                <a:latin typeface="ITC Avant Garde Gothic LT" pitchFamily="50" charset="0"/>
              </a:rPr>
              <a:t>héjsza</a:t>
            </a:r>
            <a:r>
              <a:rPr lang="hu-HU" sz="1500" dirty="0">
                <a:latin typeface="ITC Avant Garde Gothic LT" pitchFamily="50" charset="0"/>
              </a:rPr>
              <a:t>, régi </a:t>
            </a:r>
            <a:r>
              <a:rPr lang="hu-HU" sz="1500" dirty="0" err="1">
                <a:latin typeface="ITC Avant Garde Gothic LT" pitchFamily="50" charset="0"/>
              </a:rPr>
              <a:t>héjsza</a:t>
            </a:r>
            <a:r>
              <a:rPr lang="hu-HU" sz="1500" dirty="0">
                <a:latin typeface="ITC Avant Garde Gothic LT" pitchFamily="50" charset="0"/>
              </a:rPr>
              <a:t>, tiszti </a:t>
            </a:r>
            <a:r>
              <a:rPr lang="hu-HU" sz="1500" dirty="0" err="1">
                <a:latin typeface="ITC Avant Garde Gothic LT" pitchFamily="50" charset="0"/>
              </a:rPr>
              <a:t>héjsza</a:t>
            </a:r>
            <a:r>
              <a:rPr lang="hu-HU" sz="1500" dirty="0">
                <a:latin typeface="ITC Avant Garde Gothic LT" pitchFamily="50" charset="0"/>
              </a:rPr>
              <a:t>, kerekes, </a:t>
            </a:r>
            <a:r>
              <a:rPr lang="hu-HU" sz="1500" dirty="0" err="1">
                <a:latin typeface="ITC Avant Garde Gothic LT" pitchFamily="50" charset="0"/>
              </a:rPr>
              <a:t>korobjászka</a:t>
            </a:r>
            <a:r>
              <a:rPr lang="hu-HU" sz="1500" dirty="0">
                <a:latin typeface="ITC Avant Garde Gothic LT" pitchFamily="50" charset="0"/>
              </a:rPr>
              <a:t>, békási </a:t>
            </a:r>
            <a:r>
              <a:rPr lang="hu-HU" sz="1500" dirty="0" err="1">
                <a:latin typeface="ITC Avant Garde Gothic LT" pitchFamily="50" charset="0"/>
              </a:rPr>
              <a:t>ruszka</a:t>
            </a:r>
            <a:r>
              <a:rPr lang="hu-HU" sz="1500" dirty="0">
                <a:latin typeface="ITC Avant Garde Gothic LT" pitchFamily="50" charset="0"/>
              </a:rPr>
              <a:t>, csúfos stb</a:t>
            </a:r>
            <a:r>
              <a:rPr lang="hu-HU" sz="1500" dirty="0" smtClean="0">
                <a:latin typeface="ITC Avant Garde Gothic LT" pitchFamily="50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hu-HU" sz="1500" dirty="0" smtClean="0">
                <a:latin typeface="ITC Avant Garde Gothic LT" pitchFamily="50" charset="0"/>
              </a:rPr>
              <a:t>A harmadik réteget a székelység </a:t>
            </a:r>
            <a:r>
              <a:rPr lang="hu-HU" sz="1500" dirty="0" err="1" smtClean="0">
                <a:latin typeface="ITC Avant Garde Gothic LT" pitchFamily="50" charset="0"/>
              </a:rPr>
              <a:t>városiasodó</a:t>
            </a:r>
            <a:r>
              <a:rPr lang="hu-HU" sz="1500" dirty="0" smtClean="0">
                <a:latin typeface="ITC Avant Garde Gothic LT" pitchFamily="50" charset="0"/>
              </a:rPr>
              <a:t> kultúrájából s a szász és moldvai román tánckincsből átvett kötött páros táncok jelentik. E csoporton belül tehát magyar: sormagyar, német: hétlépés, </a:t>
            </a:r>
            <a:r>
              <a:rPr lang="hu-HU" sz="1500" dirty="0" err="1" smtClean="0">
                <a:latin typeface="ITC Avant Garde Gothic LT" pitchFamily="50" charset="0"/>
              </a:rPr>
              <a:t>háromsirűlős</a:t>
            </a:r>
            <a:r>
              <a:rPr lang="hu-HU" sz="1500" dirty="0" smtClean="0">
                <a:latin typeface="ITC Avant Garde Gothic LT" pitchFamily="50" charset="0"/>
              </a:rPr>
              <a:t>, sánta németes, valamint román: talján porka és a sebese, moldovai és a porkája eredetű táncokat különböztethetünk meg. Táncaikat a mai napig a jellegzetes kéttagú hegedű- és </a:t>
            </a:r>
            <a:r>
              <a:rPr lang="hu-HU" sz="1500" dirty="0" err="1" smtClean="0">
                <a:latin typeface="ITC Avant Garde Gothic LT" pitchFamily="50" charset="0"/>
              </a:rPr>
              <a:t>ütőgardon</a:t>
            </a:r>
            <a:r>
              <a:rPr lang="hu-HU" sz="1500" dirty="0" smtClean="0">
                <a:latin typeface="ITC Avant Garde Gothic LT" pitchFamily="50" charset="0"/>
              </a:rPr>
              <a:t>-együttes vagy olykor furulya kíséri. A csángó táncok a régi székely tánczene leghívebb őrzői</a:t>
            </a:r>
            <a:endParaRPr lang="hu-HU" sz="1500" dirty="0">
              <a:latin typeface="ITC Avant Garde Gothic LT" pitchFamily="50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92" y="1266386"/>
            <a:ext cx="5611586" cy="42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40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69937" y="94227"/>
            <a:ext cx="9291215" cy="1049235"/>
          </a:xfrm>
        </p:spPr>
        <p:txBody>
          <a:bodyPr>
            <a:normAutofit/>
          </a:bodyPr>
          <a:lstStyle/>
          <a:p>
            <a:r>
              <a:rPr lang="hu-HU" sz="6000" dirty="0" smtClean="0"/>
              <a:t>Erdélyi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43462"/>
            <a:ext cx="5543550" cy="4617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dirty="0">
                <a:latin typeface="ITC Avant Garde Gothic LT" pitchFamily="50" charset="0"/>
              </a:rPr>
              <a:t>Az erdélyi férfitáncok nagy csoportját két fő típusba </a:t>
            </a:r>
            <a:r>
              <a:rPr lang="hu-HU" sz="1400" dirty="0" smtClean="0">
                <a:latin typeface="ITC Avant Garde Gothic LT" pitchFamily="50" charset="0"/>
              </a:rPr>
              <a:t>rendezzük: </a:t>
            </a:r>
            <a:r>
              <a:rPr lang="hu-HU" sz="1400" dirty="0">
                <a:latin typeface="ITC Avant Garde Gothic LT" pitchFamily="50" charset="0"/>
              </a:rPr>
              <a:t>egyikbe a gyors tempójú legényes táncokat, a másikba a lassú legényesek </a:t>
            </a:r>
            <a:r>
              <a:rPr lang="hu-HU" sz="1400" dirty="0" smtClean="0">
                <a:latin typeface="ITC Avant Garde Gothic LT" pitchFamily="50" charset="0"/>
              </a:rPr>
              <a:t>soroljuk</a:t>
            </a:r>
            <a:r>
              <a:rPr lang="hu-HU" sz="1400" dirty="0">
                <a:latin typeface="ITC Avant Garde Gothic LT" pitchFamily="50" charset="0"/>
              </a:rPr>
              <a:t>, és formai jegyek, valamint a kísérő zene sajátosságai alapján itt mutatjuk be az erdélyi verbunkokat is. Átmeneti jellegük miatt külön típusban jelennek meg a "magyar" gyűjtőnéven említett, négy táncos által alkotott kis körökben járt táncfajták. Végül a régi történeti réteg táncai között a régi páros táncokat </a:t>
            </a:r>
            <a:r>
              <a:rPr lang="hu-HU" sz="1400" dirty="0" smtClean="0">
                <a:latin typeface="ITC Avant Garde Gothic LT" pitchFamily="50" charset="0"/>
              </a:rPr>
              <a:t>vesszük. </a:t>
            </a:r>
            <a:r>
              <a:rPr lang="hu-HU" sz="1400" dirty="0">
                <a:latin typeface="ITC Avant Garde Gothic LT" pitchFamily="50" charset="0"/>
              </a:rPr>
              <a:t>Az új stíluson belül egy-egy önálló tánctípust képviselnek a verbunkok és a csárdás táncok. A két nagy történeti stíluskör után kerítünk sort a peremvidékeken megtalálható, közvetlen balkáni hatást mutató lánctáncok, valamint a szinte mindenütt kedvelt, tánciskolákban tanult, de széles körű használata során elnépiesedett polgári társas táncok ismertetésére. </a:t>
            </a:r>
            <a:r>
              <a:rPr lang="hu-HU" sz="1600" dirty="0"/>
              <a:t/>
            </a:r>
            <a:br>
              <a:rPr lang="hu-HU" sz="1600" dirty="0"/>
            </a:br>
            <a:endParaRPr lang="hu-HU" sz="1600" dirty="0">
              <a:latin typeface="ITC Avant Garde Gothic LT" pitchFamily="50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63" y="1445540"/>
            <a:ext cx="6688637" cy="37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3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9006" y="65313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hu-HU" sz="4400" dirty="0"/>
              <a:t>A palóc folklór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55245"/>
            <a:ext cx="8768443" cy="4523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dirty="0" smtClean="0">
                <a:latin typeface="ITC Avant Garde Gothic LT" pitchFamily="50" charset="0"/>
              </a:rPr>
              <a:t>Nógrád megye folklórjának</a:t>
            </a:r>
            <a:r>
              <a:rPr lang="hu-HU" sz="1400" dirty="0">
                <a:latin typeface="ITC Avant Garde Gothic LT" pitchFamily="50" charset="0"/>
              </a:rPr>
              <a:t> feltárásával, elemzésével a </a:t>
            </a:r>
            <a:r>
              <a:rPr lang="hu-HU" sz="1400" dirty="0" smtClean="0">
                <a:latin typeface="ITC Avant Garde Gothic LT" pitchFamily="50" charset="0"/>
              </a:rPr>
              <a:t>palóckutatás</a:t>
            </a:r>
            <a:r>
              <a:rPr lang="hu-HU" sz="1400" dirty="0">
                <a:latin typeface="ITC Avant Garde Gothic LT" pitchFamily="50" charset="0"/>
              </a:rPr>
              <a:t> foglalkozik. Annak ellenére, hogy a néprajztudomány mai eredményei alapján vitatottak a palócság eredetének kérdései, ellentmondásos vélemények vannak jelen az </a:t>
            </a:r>
            <a:r>
              <a:rPr lang="hu-HU" sz="1400" dirty="0" smtClean="0">
                <a:latin typeface="ITC Avant Garde Gothic LT" pitchFamily="50" charset="0"/>
              </a:rPr>
              <a:t>etnikum</a:t>
            </a:r>
            <a:r>
              <a:rPr lang="hu-HU" sz="1400" dirty="0">
                <a:latin typeface="ITC Avant Garde Gothic LT" pitchFamily="50" charset="0"/>
              </a:rPr>
              <a:t> határairól, területi megoszlásáról és a néprajzi sajátosságok kizárólagos érvényességéről. A palóc népcsoport élete, hagyományai figyelemre méltóak</a:t>
            </a:r>
            <a:r>
              <a:rPr lang="hu-HU" sz="1400" dirty="0" smtClean="0">
                <a:latin typeface="ITC Avant Garde Gothic LT" pitchFamily="50" charset="0"/>
              </a:rPr>
              <a:t>. </a:t>
            </a:r>
            <a:r>
              <a:rPr lang="hu-HU" sz="1400" dirty="0">
                <a:latin typeface="ITC Avant Garde Gothic LT" pitchFamily="50" charset="0"/>
              </a:rPr>
              <a:t>A palócok lakta kb. másfélszáz település főként az </a:t>
            </a:r>
            <a:r>
              <a:rPr lang="hu-HU" sz="1400" dirty="0" smtClean="0">
                <a:latin typeface="ITC Avant Garde Gothic LT" pitchFamily="50" charset="0"/>
              </a:rPr>
              <a:t>Északi-középhegység</a:t>
            </a:r>
            <a:r>
              <a:rPr lang="hu-HU" sz="1400" dirty="0">
                <a:latin typeface="ITC Avant Garde Gothic LT" pitchFamily="50" charset="0"/>
              </a:rPr>
              <a:t> lábainál, a </a:t>
            </a:r>
            <a:r>
              <a:rPr lang="hu-HU" sz="1400" dirty="0" smtClean="0">
                <a:latin typeface="ITC Avant Garde Gothic LT" pitchFamily="50" charset="0"/>
              </a:rPr>
              <a:t>Cserhát, </a:t>
            </a:r>
            <a:r>
              <a:rPr lang="hu-HU" sz="1400" dirty="0">
                <a:latin typeface="ITC Avant Garde Gothic LT" pitchFamily="50" charset="0"/>
              </a:rPr>
              <a:t>a </a:t>
            </a:r>
            <a:r>
              <a:rPr lang="hu-HU" sz="1400" dirty="0" smtClean="0">
                <a:latin typeface="ITC Avant Garde Gothic LT" pitchFamily="50" charset="0"/>
              </a:rPr>
              <a:t>Mátra</a:t>
            </a:r>
            <a:r>
              <a:rPr lang="hu-HU" sz="1400" dirty="0">
                <a:latin typeface="ITC Avant Garde Gothic LT" pitchFamily="50" charset="0"/>
              </a:rPr>
              <a:t> és a Bükk-vidék hegységek hegyes dombos vidékein az országhatáron belül, de legfőképpen </a:t>
            </a:r>
            <a:r>
              <a:rPr lang="hu-HU" sz="1400" dirty="0" smtClean="0">
                <a:latin typeface="ITC Avant Garde Gothic LT" pitchFamily="50" charset="0"/>
              </a:rPr>
              <a:t>Nógrád </a:t>
            </a:r>
            <a:r>
              <a:rPr lang="hu-HU" sz="1400" dirty="0">
                <a:latin typeface="ITC Avant Garde Gothic LT" pitchFamily="50" charset="0"/>
              </a:rPr>
              <a:t>megye területén találhatóak. A palóc falvakban sokáig élt és töredékesen ma is él az egyházak tanítása, a hiedelemvilág. A néputánzó, játékos ösztönével alakult ki a naptári év egy </a:t>
            </a:r>
            <a:r>
              <a:rPr lang="hu-HU" sz="1400" dirty="0" err="1">
                <a:latin typeface="ITC Avant Garde Gothic LT" pitchFamily="50" charset="0"/>
              </a:rPr>
              <a:t>egy</a:t>
            </a:r>
            <a:r>
              <a:rPr lang="hu-HU" sz="1400" dirty="0">
                <a:latin typeface="ITC Avant Garde Gothic LT" pitchFamily="50" charset="0"/>
              </a:rPr>
              <a:t> napjához kapcsolódó tradíciók </a:t>
            </a:r>
            <a:r>
              <a:rPr lang="hu-HU" sz="1400" dirty="0" smtClean="0">
                <a:latin typeface="ITC Avant Garde Gothic LT" pitchFamily="50" charset="0"/>
              </a:rPr>
              <a:t>sora. Palóc-vidék </a:t>
            </a:r>
            <a:r>
              <a:rPr lang="hu-HU" sz="1400" dirty="0">
                <a:latin typeface="ITC Avant Garde Gothic LT" pitchFamily="50" charset="0"/>
              </a:rPr>
              <a:t>tánckultúrájának összefoglaló jellegzetessége az új stílusú tánc- és zeneanyag egyeduralma, valamint a leánykörtánc (menyecsketánc) általános elterjedése. A nyugati és keleti vidékek tánckultúrája részletekben különbözik s jobban kapcsolódik a dunántúli, ill. alföldi táncdialektusokhoz. A nyugati palócok pl. a régies dudazene emlékeit s a menyasszonyfektető gyertyás tánc divatját a Dunántúlhoz hasonlóan őrzik, míg a keletiek táncaiban sok az alföldi vonás. A pásztortáncok maradványai több helyütt feltűnnek: nyugaton a kétbotos kanásztánc és a söprűtánc, keleten pedig a botforgatós, olykor baltás pásztortáncokat járják a jellegzetes felföldi kanász- és dudanótákra. A palóc karikázó legegyszerűbb, általános formája a kört állandóan napirányba forgató nyitó-záró lépés és az ezt követő gyors pergés. A karikázó nyugaton olykor gazdagabb, több részes, keleten pedig az Alföldre is jellemző körcsárdással vegyül. </a:t>
            </a:r>
            <a:endParaRPr lang="hu-HU" sz="1400" dirty="0">
              <a:latin typeface="ITC Avant Garde Gothic LT" pitchFamily="50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69" y="2081892"/>
            <a:ext cx="3651731" cy="24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0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6314" y="40360"/>
            <a:ext cx="7978171" cy="767904"/>
          </a:xfrm>
        </p:spPr>
        <p:txBody>
          <a:bodyPr>
            <a:normAutofit/>
          </a:bodyPr>
          <a:lstStyle/>
          <a:p>
            <a:r>
              <a:rPr lang="hu-HU" sz="4400" dirty="0" smtClean="0"/>
              <a:t>Kalotaszegi táncok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0627" y="808264"/>
            <a:ext cx="6327323" cy="5755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500" dirty="0">
                <a:latin typeface="ITC Avant Garde Gothic LT" pitchFamily="50" charset="0"/>
              </a:rPr>
              <a:t>Az erdélyi táncdialektus egyik kisebb, de talán a legismertebb egységeként </a:t>
            </a:r>
            <a:r>
              <a:rPr lang="hu-HU" sz="1500" dirty="0" err="1">
                <a:latin typeface="ITC Avant Garde Gothic LT" pitchFamily="50" charset="0"/>
              </a:rPr>
              <a:t>számontartott</a:t>
            </a:r>
            <a:r>
              <a:rPr lang="hu-HU" sz="1500" dirty="0">
                <a:latin typeface="ITC Avant Garde Gothic LT" pitchFamily="50" charset="0"/>
              </a:rPr>
              <a:t> előforduló táncváltozatok összessége</a:t>
            </a:r>
            <a:r>
              <a:rPr lang="hu-HU" sz="1500" dirty="0" smtClean="0">
                <a:latin typeface="ITC Avant Garde Gothic LT" pitchFamily="50" charset="0"/>
              </a:rPr>
              <a:t>.</a:t>
            </a:r>
            <a:r>
              <a:rPr lang="hu-HU" sz="1500" dirty="0">
                <a:latin typeface="ITC Avant Garde Gothic LT" pitchFamily="50" charset="0"/>
              </a:rPr>
              <a:t> Magában foglalja a régi réteghez tartozó táncok legfejlettebb variánsait, ugyanakkor az új zenei és táncstílust </a:t>
            </a:r>
            <a:r>
              <a:rPr lang="hu-HU" sz="1500" dirty="0" smtClean="0">
                <a:latin typeface="ITC Avant Garde Gothic LT" pitchFamily="50" charset="0"/>
              </a:rPr>
              <a:t>képviseli. Ezek </a:t>
            </a:r>
            <a:r>
              <a:rPr lang="hu-HU" sz="1500" dirty="0">
                <a:latin typeface="ITC Avant Garde Gothic LT" pitchFamily="50" charset="0"/>
              </a:rPr>
              <a:t>a </a:t>
            </a:r>
            <a:r>
              <a:rPr lang="hu-HU" sz="1500" dirty="0" err="1">
                <a:latin typeface="ITC Avant Garde Gothic LT" pitchFamily="50" charset="0"/>
              </a:rPr>
              <a:t>tempóbeli</a:t>
            </a:r>
            <a:r>
              <a:rPr lang="hu-HU" sz="1500" dirty="0">
                <a:latin typeface="ITC Avant Garde Gothic LT" pitchFamily="50" charset="0"/>
              </a:rPr>
              <a:t> és ritmikai különbségekben megnyilvánuló sajátosságok részben az eltérő etnikai tulajdonérzetben nyilvánulnak meg. Az ugrós-legényes típuscsalád erdélyi a sűrű legényes változatai közül a </a:t>
            </a:r>
            <a:r>
              <a:rPr lang="hu-HU" sz="1500" dirty="0" err="1">
                <a:latin typeface="ITC Avant Garde Gothic LT" pitchFamily="50" charset="0"/>
              </a:rPr>
              <a:t>nyolcados</a:t>
            </a:r>
            <a:r>
              <a:rPr lang="hu-HU" sz="1500" dirty="0">
                <a:latin typeface="ITC Avant Garde Gothic LT" pitchFamily="50" charset="0"/>
              </a:rPr>
              <a:t> mozgásritmusú kalotaszegi legényes magyarok sajátja érte el </a:t>
            </a:r>
            <a:r>
              <a:rPr lang="hu-HU" sz="1500" dirty="0" err="1">
                <a:latin typeface="ITC Avant Garde Gothic LT" pitchFamily="50" charset="0"/>
              </a:rPr>
              <a:t>kifinomultan</a:t>
            </a:r>
            <a:r>
              <a:rPr lang="hu-HU" sz="1500" dirty="0">
                <a:latin typeface="ITC Avant Garde Gothic LT" pitchFamily="50" charset="0"/>
              </a:rPr>
              <a:t> a fejlődés csúcsát. A legényes zene </a:t>
            </a:r>
            <a:r>
              <a:rPr lang="hu-HU" sz="1500" dirty="0" smtClean="0">
                <a:latin typeface="ITC Avant Garde Gothic LT" pitchFamily="50" charset="0"/>
              </a:rPr>
              <a:t>időtartama </a:t>
            </a:r>
            <a:r>
              <a:rPr lang="hu-HU" sz="1500" dirty="0">
                <a:latin typeface="ITC Avant Garde Gothic LT" pitchFamily="50" charset="0"/>
              </a:rPr>
              <a:t>alatta leányok gyakran kis, zárt kört vagy köröket alkotva forognak, időnként </a:t>
            </a:r>
            <a:r>
              <a:rPr lang="hu-HU" sz="1500" dirty="0" smtClean="0">
                <a:latin typeface="ITC Avant Garde Gothic LT" pitchFamily="50" charset="0"/>
              </a:rPr>
              <a:t>irányváltással</a:t>
            </a:r>
            <a:r>
              <a:rPr lang="hu-HU" sz="1500" dirty="0">
                <a:latin typeface="ITC Avant Garde Gothic LT" pitchFamily="50" charset="0"/>
              </a:rPr>
              <a:t> </a:t>
            </a:r>
            <a:r>
              <a:rPr lang="hu-HU" sz="1500" dirty="0" smtClean="0">
                <a:latin typeface="ITC Avant Garde Gothic LT" pitchFamily="50" charset="0"/>
              </a:rPr>
              <a:t>(</a:t>
            </a:r>
            <a:r>
              <a:rPr lang="hu-HU" sz="1500" dirty="0" err="1" smtClean="0">
                <a:latin typeface="ITC Avant Garde Gothic LT" pitchFamily="50" charset="0"/>
              </a:rPr>
              <a:t>tropotyálás</a:t>
            </a:r>
            <a:r>
              <a:rPr lang="hu-HU" sz="1500" dirty="0">
                <a:latin typeface="ITC Avant Garde Gothic LT" pitchFamily="50" charset="0"/>
              </a:rPr>
              <a:t>, </a:t>
            </a:r>
            <a:r>
              <a:rPr lang="hu-HU" sz="1500" dirty="0" err="1">
                <a:latin typeface="ITC Avant Garde Gothic LT" pitchFamily="50" charset="0"/>
              </a:rPr>
              <a:t>siftelés</a:t>
            </a:r>
            <a:r>
              <a:rPr lang="hu-HU" sz="1500" dirty="0">
                <a:latin typeface="ITC Avant Garde Gothic LT" pitchFamily="50" charset="0"/>
              </a:rPr>
              <a:t>, csoszogás) A legényest a 20. század első harmadában a táncciklust, egyúttal a táncmulatságot megkezdő funkcióban használták. A </a:t>
            </a:r>
            <a:r>
              <a:rPr lang="hu-HU" sz="1500" dirty="0" smtClean="0">
                <a:latin typeface="ITC Avant Garde Gothic LT" pitchFamily="50" charset="0"/>
              </a:rPr>
              <a:t>jó </a:t>
            </a:r>
            <a:r>
              <a:rPr lang="hu-HU" sz="1500" dirty="0">
                <a:latin typeface="ITC Avant Garde Gothic LT" pitchFamily="50" charset="0"/>
              </a:rPr>
              <a:t>táncosok megfogyatkozásával egyre inkább a táncszünetek </a:t>
            </a:r>
            <a:r>
              <a:rPr lang="hu-HU" sz="1500" dirty="0">
                <a:latin typeface="ITC Avant Garde Gothic LT" pitchFamily="50" charset="0"/>
              </a:rPr>
              <a:t>(</a:t>
            </a:r>
            <a:r>
              <a:rPr lang="hu-HU" sz="1500" dirty="0" smtClean="0">
                <a:latin typeface="ITC Avant Garde Gothic LT" pitchFamily="50" charset="0"/>
              </a:rPr>
              <a:t>külön rendelt)</a:t>
            </a:r>
            <a:r>
              <a:rPr lang="hu-HU" sz="1500" dirty="0">
                <a:latin typeface="ITC Avant Garde Gothic LT" pitchFamily="50" charset="0"/>
              </a:rPr>
              <a:t> bemutató jellegű táncaként fordul elő. A legényesnek lassúbb újabb változatát </a:t>
            </a:r>
            <a:r>
              <a:rPr lang="hu-HU" sz="1500" dirty="0" err="1">
                <a:latin typeface="ITC Avant Garde Gothic LT" pitchFamily="50" charset="0"/>
              </a:rPr>
              <a:t>rara</a:t>
            </a:r>
            <a:r>
              <a:rPr lang="hu-HU" sz="1500" dirty="0">
                <a:latin typeface="ITC Avant Garde Gothic LT" pitchFamily="50" charset="0"/>
              </a:rPr>
              <a:t>, </a:t>
            </a:r>
            <a:r>
              <a:rPr lang="hu-HU" sz="1500" dirty="0" err="1">
                <a:latin typeface="ITC Avant Garde Gothic LT" pitchFamily="50" charset="0"/>
              </a:rPr>
              <a:t>sárita</a:t>
            </a:r>
            <a:r>
              <a:rPr lang="hu-HU" sz="1500" dirty="0">
                <a:latin typeface="ITC Avant Garde Gothic LT" pitchFamily="50" charset="0"/>
              </a:rPr>
              <a:t> névváltozatokban a románok tartják magukénak.</a:t>
            </a:r>
          </a:p>
          <a:p>
            <a:endParaRPr lang="hu-HU" sz="105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20" y="808264"/>
            <a:ext cx="3524930" cy="52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10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4429" y="747369"/>
            <a:ext cx="9291215" cy="4763524"/>
          </a:xfrm>
        </p:spPr>
        <p:txBody>
          <a:bodyPr>
            <a:noAutofit/>
          </a:bodyPr>
          <a:lstStyle/>
          <a:p>
            <a:r>
              <a:rPr lang="hu-HU" sz="11500" dirty="0" smtClean="0"/>
              <a:t>Köszönjük a figyelmet!</a:t>
            </a:r>
            <a:endParaRPr lang="hu-HU" sz="11500" dirty="0"/>
          </a:p>
        </p:txBody>
      </p:sp>
    </p:spTree>
    <p:extLst>
      <p:ext uri="{BB962C8B-B14F-4D97-AF65-F5344CB8AC3E}">
        <p14:creationId xmlns:p14="http://schemas.microsoft.com/office/powerpoint/2010/main" val="367098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–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54</TotalTime>
  <Words>490</Words>
  <Application>Microsoft Office PowerPoint</Application>
  <PresentationFormat>Szélesvásznú</PresentationFormat>
  <Paragraphs>18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ITC Avant Garde Gothic LT</vt:lpstr>
      <vt:lpstr>Rockwell</vt:lpstr>
      <vt:lpstr>Tw Cen MT</vt:lpstr>
      <vt:lpstr>Gallery</vt:lpstr>
      <vt:lpstr>Kárpát-medencében lévő táncok</vt:lpstr>
      <vt:lpstr>aLFÖLDI</vt:lpstr>
      <vt:lpstr>Moldvai csangó táncok</vt:lpstr>
      <vt:lpstr>Gyimesi csangók</vt:lpstr>
      <vt:lpstr>Erdélyi</vt:lpstr>
      <vt:lpstr>A palóc folklór </vt:lpstr>
      <vt:lpstr>Kalotaszegi táncok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Kárpát-medencében lévő táncok</dc:title>
  <dc:creator>Kristóf</dc:creator>
  <cp:lastModifiedBy>Kristóf</cp:lastModifiedBy>
  <cp:revision>7</cp:revision>
  <dcterms:created xsi:type="dcterms:W3CDTF">2020-02-02T16:09:58Z</dcterms:created>
  <dcterms:modified xsi:type="dcterms:W3CDTF">2020-02-02T17:04:51Z</dcterms:modified>
</cp:coreProperties>
</file>