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70" r:id="rId10"/>
    <p:sldId id="271" r:id="rId11"/>
    <p:sldId id="272" r:id="rId12"/>
    <p:sldId id="273" r:id="rId13"/>
    <p:sldId id="278" r:id="rId14"/>
    <p:sldId id="282" r:id="rId15"/>
    <p:sldId id="279" r:id="rId16"/>
    <p:sldId id="280" r:id="rId17"/>
    <p:sldId id="281" r:id="rId18"/>
    <p:sldId id="283" r:id="rId19"/>
    <p:sldId id="284" r:id="rId20"/>
    <p:sldId id="286" r:id="rId21"/>
    <p:sldId id="285" r:id="rId22"/>
    <p:sldId id="287" r:id="rId2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0A68-1EA8-4115-ADAE-8879C480C2DE}" type="datetimeFigureOut">
              <a:rPr lang="hu-HU" smtClean="0"/>
              <a:t>2019. 09. 30.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57CE-BCEA-4092-9521-537B367406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182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0A68-1EA8-4115-ADAE-8879C480C2DE}" type="datetimeFigureOut">
              <a:rPr lang="hu-HU" smtClean="0"/>
              <a:t>2019. 09. 30.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57CE-BCEA-4092-9521-537B367406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831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0A68-1EA8-4115-ADAE-8879C480C2DE}" type="datetimeFigureOut">
              <a:rPr lang="hu-HU" smtClean="0"/>
              <a:t>2019. 09. 30.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57CE-BCEA-4092-9521-537B367406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1727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0A68-1EA8-4115-ADAE-8879C480C2DE}" type="datetimeFigureOut">
              <a:rPr lang="hu-HU" smtClean="0"/>
              <a:t>2019. 09. 30.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57CE-BCEA-4092-9521-537B367406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049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0A68-1EA8-4115-ADAE-8879C480C2DE}" type="datetimeFigureOut">
              <a:rPr lang="hu-HU" smtClean="0"/>
              <a:t>2019. 09. 30.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57CE-BCEA-4092-9521-537B367406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1807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0A68-1EA8-4115-ADAE-8879C480C2DE}" type="datetimeFigureOut">
              <a:rPr lang="hu-HU" smtClean="0"/>
              <a:t>2019. 09. 30.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57CE-BCEA-4092-9521-537B367406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868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0A68-1EA8-4115-ADAE-8879C480C2DE}" type="datetimeFigureOut">
              <a:rPr lang="hu-HU" smtClean="0"/>
              <a:t>2019. 09. 30.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57CE-BCEA-4092-9521-537B367406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333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0A68-1EA8-4115-ADAE-8879C480C2DE}" type="datetimeFigureOut">
              <a:rPr lang="hu-HU" smtClean="0"/>
              <a:t>2019. 09. 30.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57CE-BCEA-4092-9521-537B367406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6338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0A68-1EA8-4115-ADAE-8879C480C2DE}" type="datetimeFigureOut">
              <a:rPr lang="hu-HU" smtClean="0"/>
              <a:t>2019. 09. 30.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57CE-BCEA-4092-9521-537B367406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415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0A68-1EA8-4115-ADAE-8879C480C2DE}" type="datetimeFigureOut">
              <a:rPr lang="hu-HU" smtClean="0"/>
              <a:t>2019. 09. 30.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57CE-BCEA-4092-9521-537B367406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682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0A68-1EA8-4115-ADAE-8879C480C2DE}" type="datetimeFigureOut">
              <a:rPr lang="hu-HU" smtClean="0"/>
              <a:t>2019. 09. 30.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57CE-BCEA-4092-9521-537B367406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395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40A68-1EA8-4115-ADAE-8879C480C2DE}" type="datetimeFigureOut">
              <a:rPr lang="hu-HU" smtClean="0"/>
              <a:t>2019. 09. 30.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357CE-BCEA-4092-9521-537B367406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296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Görög - római színház </a:t>
            </a:r>
          </a:p>
        </p:txBody>
      </p:sp>
    </p:spTree>
    <p:extLst>
      <p:ext uri="{BB962C8B-B14F-4D97-AF65-F5344CB8AC3E}">
        <p14:creationId xmlns:p14="http://schemas.microsoft.com/office/powerpoint/2010/main" val="1512806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7264" y="530349"/>
            <a:ext cx="4867656" cy="56466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Heródes </a:t>
            </a:r>
            <a:r>
              <a:rPr lang="hu-HU" dirty="0" err="1"/>
              <a:t>Atticus</a:t>
            </a:r>
            <a:r>
              <a:rPr lang="hu-HU" dirty="0"/>
              <a:t> </a:t>
            </a:r>
            <a:r>
              <a:rPr lang="hu-HU" dirty="0" err="1"/>
              <a:t>ódeionját</a:t>
            </a:r>
            <a:r>
              <a:rPr lang="hu-HU" dirty="0"/>
              <a:t> az athéni Akropolisz déli lejtőjén alakították ki 161-ben, Heródes </a:t>
            </a:r>
            <a:r>
              <a:rPr lang="hu-HU" dirty="0" err="1"/>
              <a:t>Atticus</a:t>
            </a:r>
            <a:r>
              <a:rPr lang="hu-HU" dirty="0"/>
              <a:t> és felesége emlékére.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Az </a:t>
            </a:r>
            <a:r>
              <a:rPr lang="hu-HU" dirty="0"/>
              <a:t>építményt színházként használták az ókori </a:t>
            </a:r>
            <a:r>
              <a:rPr lang="hu-HU" dirty="0" err="1"/>
              <a:t>Athéban</a:t>
            </a:r>
            <a:r>
              <a:rPr lang="hu-HU" dirty="0"/>
              <a:t>, különböző előadások és zenei koncertek helyszíne volt.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Eredetileg </a:t>
            </a:r>
            <a:r>
              <a:rPr lang="hu-HU" dirty="0"/>
              <a:t>fából készült teteje is volt és 5.000 ember tudott benne helyet foglalni.</a:t>
            </a:r>
          </a:p>
          <a:p>
            <a:endParaRPr lang="hu-HU" dirty="0"/>
          </a:p>
        </p:txBody>
      </p:sp>
      <p:pic>
        <p:nvPicPr>
          <p:cNvPr id="4" name="Kép 3" descr="Heródes Atticus ódeionj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920" y="1280161"/>
            <a:ext cx="6995160" cy="38359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7808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2128" y="512063"/>
            <a:ext cx="4867656" cy="56466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Egy felirat szerint </a:t>
            </a:r>
            <a:r>
              <a:rPr lang="hu-HU" dirty="0" err="1"/>
              <a:t>Merida</a:t>
            </a:r>
            <a:r>
              <a:rPr lang="hu-HU" dirty="0"/>
              <a:t> római színháza a mai Spanyolország területén i.e. 16-ban épült </a:t>
            </a:r>
            <a:r>
              <a:rPr lang="hu-HU" dirty="0" err="1"/>
              <a:t>Agrippa</a:t>
            </a:r>
            <a:r>
              <a:rPr lang="hu-HU" dirty="0"/>
              <a:t> parancsára, aki Augustus császár hadvezére és jóbarátja volt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r>
              <a:rPr lang="hu-HU" dirty="0" smtClean="0"/>
              <a:t>Az </a:t>
            </a:r>
            <a:r>
              <a:rPr lang="hu-HU" dirty="0"/>
              <a:t>ókori színházban 6.000 néző fért el. A későbbi évszázadokban az épületet többször is átalakították új építészeti megoldásokkal és új díszítőelemekkel.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Az </a:t>
            </a:r>
            <a:r>
              <a:rPr lang="hu-HU" dirty="0"/>
              <a:t>épületet jelenlegi állapotába az 1960-1970-es években állították helyre.</a:t>
            </a:r>
          </a:p>
        </p:txBody>
      </p:sp>
      <p:pic>
        <p:nvPicPr>
          <p:cNvPr id="4" name="Kép 3" descr="Merida római színház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816" y="1093470"/>
            <a:ext cx="6454775" cy="4305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6372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2128" y="585215"/>
            <a:ext cx="4867656" cy="564661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/>
              <a:t>Jordániában az Amman római színház Marcus Aurelius uralkodásának idején épült a 2. században.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/>
              <a:t>nagy és meredeken emelkedő színházban 6.000 néző számára volt férőhely.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/>
              <a:t>domboldalba vájt színház északi </a:t>
            </a:r>
            <a:r>
              <a:rPr lang="hu-HU" dirty="0" err="1"/>
              <a:t>tájolású</a:t>
            </a:r>
            <a:r>
              <a:rPr lang="hu-HU" dirty="0"/>
              <a:t>, így a nézőket nem zavarhatta a napsütés.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/>
              <a:t>színház három szintes: az előkelők ültek legközelebb a porondhoz, a hadsereg kapott helyet a középső szekcióban, a köznép pedig legfelül ült.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Bár </a:t>
            </a:r>
            <a:r>
              <a:rPr lang="hu-HU" dirty="0"/>
              <a:t>messze voltak a színpadtól, a színészeket még itt is tökéletesen lehetett hallani a meredek nézőtérnek köszönhetően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4" name="Kép 3" descr="Amman római színház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856" y="1112139"/>
            <a:ext cx="6426200" cy="428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4204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5552" y="548639"/>
            <a:ext cx="4867656" cy="56466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/>
              <a:t>Pergamon </a:t>
            </a:r>
            <a:r>
              <a:rPr lang="hu-HU" dirty="0"/>
              <a:t>görög telepesek által alapított ókori város volt Anatólia égei-tengeri partján</a:t>
            </a:r>
            <a:r>
              <a:rPr lang="hu-HU" dirty="0" smtClean="0"/>
              <a:t>. </a:t>
            </a:r>
          </a:p>
          <a:p>
            <a:pPr marL="0" indent="0">
              <a:buNone/>
            </a:pPr>
            <a:r>
              <a:rPr lang="hu-HU" dirty="0" smtClean="0"/>
              <a:t>Bár </a:t>
            </a:r>
            <a:r>
              <a:rPr lang="hu-HU" dirty="0"/>
              <a:t>Pergamon Törökország egyik kevésbé ismert régészeti területe, számos értékes építmény található itt, köztük a színház is.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/>
              <a:t>pergamoni színház a 3. században épült és 10.000 néző befogadására volt képes.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Ez </a:t>
            </a:r>
            <a:r>
              <a:rPr lang="hu-HU" dirty="0"/>
              <a:t>a világ egyik legmeredekebben emelkedő ókori </a:t>
            </a:r>
            <a:r>
              <a:rPr lang="hu-HU" dirty="0" smtClean="0"/>
              <a:t>színháza</a:t>
            </a:r>
          </a:p>
          <a:p>
            <a:endParaRPr lang="hu-HU" dirty="0"/>
          </a:p>
        </p:txBody>
      </p:sp>
      <p:pic>
        <p:nvPicPr>
          <p:cNvPr id="4" name="Kép 3" descr="Pergamoni színház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208" y="860107"/>
            <a:ext cx="6958584" cy="4781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7512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5552" y="548639"/>
            <a:ext cx="4867656" cy="56466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 err="1"/>
              <a:t>Side</a:t>
            </a:r>
            <a:r>
              <a:rPr lang="hu-HU" dirty="0"/>
              <a:t> népszerű üdülőváros Törökország földközi-tengeri partjainál.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/>
              <a:t>várost a görög telepesek alapították az i.e. 7. században és egyike volt a legfontosabb kereskedelmi központoknak a régióban.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I.e</a:t>
            </a:r>
            <a:r>
              <a:rPr lang="hu-HU" dirty="0"/>
              <a:t>. 25-ben </a:t>
            </a:r>
            <a:r>
              <a:rPr lang="hu-HU" dirty="0" err="1"/>
              <a:t>Side</a:t>
            </a:r>
            <a:r>
              <a:rPr lang="hu-HU" dirty="0"/>
              <a:t> a </a:t>
            </a:r>
            <a:r>
              <a:rPr lang="hu-HU" dirty="0" err="1"/>
              <a:t>róma</a:t>
            </a:r>
            <a:r>
              <a:rPr lang="hu-HU" dirty="0"/>
              <a:t> </a:t>
            </a:r>
            <a:r>
              <a:rPr lang="hu-HU" dirty="0" err="1"/>
              <a:t>Galatia</a:t>
            </a:r>
            <a:r>
              <a:rPr lang="hu-HU" dirty="0"/>
              <a:t> tartomány része lett, olívaolaj és rabszolgakereskedelme révén virágzásnak indult. </a:t>
            </a:r>
            <a:endParaRPr lang="hu-HU" dirty="0" smtClean="0"/>
          </a:p>
          <a:p>
            <a:pPr marL="0" indent="0">
              <a:buNone/>
            </a:pPr>
            <a:r>
              <a:rPr lang="hu-HU" dirty="0" err="1" smtClean="0"/>
              <a:t>Side</a:t>
            </a:r>
            <a:r>
              <a:rPr lang="hu-HU" dirty="0" smtClean="0"/>
              <a:t> </a:t>
            </a:r>
            <a:r>
              <a:rPr lang="hu-HU" dirty="0"/>
              <a:t>római romjai viszonylag jó állapotban maradtak meg, köztük egy templom, egy városkapu és az ókori színház, ahova 15-20.000 néző fért be </a:t>
            </a:r>
            <a:r>
              <a:rPr lang="hu-HU" dirty="0" smtClean="0"/>
              <a:t>egyszerre.</a:t>
            </a:r>
            <a:endParaRPr lang="hu-HU" dirty="0"/>
          </a:p>
        </p:txBody>
      </p:sp>
      <p:pic>
        <p:nvPicPr>
          <p:cNvPr id="4" name="Kép 3" descr="Side színház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030" y="766762"/>
            <a:ext cx="6489700" cy="4867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0933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5552" y="548639"/>
            <a:ext cx="4867656" cy="564661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dirty="0" err="1"/>
              <a:t>Sabratha</a:t>
            </a:r>
            <a:r>
              <a:rPr lang="hu-HU" dirty="0"/>
              <a:t> városát i.e. 500 körül alapították, mint </a:t>
            </a:r>
            <a:r>
              <a:rPr lang="hu-HU" dirty="0" err="1"/>
              <a:t>főníciai</a:t>
            </a:r>
            <a:r>
              <a:rPr lang="hu-HU" dirty="0"/>
              <a:t> kereskedelmi és posta csomópontot, ahol római fennhatóság alatt ellenőrizték az afrikai hátországból származó termékeket, melyek itt hagyták el a partokat. </a:t>
            </a:r>
            <a:endParaRPr lang="hu-HU" dirty="0" smtClean="0"/>
          </a:p>
          <a:p>
            <a:pPr marL="0" indent="0">
              <a:buNone/>
            </a:pPr>
            <a:r>
              <a:rPr lang="hu-HU" dirty="0" err="1" smtClean="0"/>
              <a:t>Sabratha</a:t>
            </a:r>
            <a:r>
              <a:rPr lang="hu-HU" dirty="0" smtClean="0"/>
              <a:t> </a:t>
            </a:r>
            <a:r>
              <a:rPr lang="hu-HU" dirty="0"/>
              <a:t>színháza a 2. században épült. Az eredeti római struktúra nagyrészt érintetlen maradt, mikor római régészek rekonstruálták az épületet az 1930-as években. A színháznak 25 bejárata volt és kb. 5000 néző fért el benne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5" name="Kép 4" descr="Sabrathai színház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100" y="993965"/>
            <a:ext cx="6505575" cy="43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4088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5552" y="548639"/>
            <a:ext cx="4867656" cy="56466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A franciaországi </a:t>
            </a:r>
            <a:r>
              <a:rPr lang="hu-HU" dirty="0" err="1"/>
              <a:t>Orange</a:t>
            </a:r>
            <a:r>
              <a:rPr lang="hu-HU" dirty="0"/>
              <a:t> jó állapotban fennmaradt római színháza az 1. században épült színházi előadások számára.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/>
              <a:t>római birodalom hanyatlása után 391-ben hivatalos rendelettel zárták be, mivel az egyház rossz szemmel nézte a szerintük barbár előadások helyszínét.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Az </a:t>
            </a:r>
            <a:r>
              <a:rPr lang="hu-HU" dirty="0"/>
              <a:t>ókori színházat a 19. században állították helyre, ma a </a:t>
            </a:r>
            <a:r>
              <a:rPr lang="hu-HU" dirty="0" err="1"/>
              <a:t>Chorégies</a:t>
            </a:r>
            <a:r>
              <a:rPr lang="hu-HU" dirty="0"/>
              <a:t> </a:t>
            </a:r>
            <a:r>
              <a:rPr lang="hu-HU" dirty="0" err="1"/>
              <a:t>d’Oran</a:t>
            </a:r>
            <a:r>
              <a:rPr lang="hu-HU" dirty="0"/>
              <a:t> nyári opera fesztivált rendezik meg itt.</a:t>
            </a:r>
          </a:p>
        </p:txBody>
      </p:sp>
      <p:pic>
        <p:nvPicPr>
          <p:cNvPr id="4" name="Kép 3" descr="Orange - római színház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952" y="771906"/>
            <a:ext cx="6451600" cy="483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4454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5552" y="548639"/>
            <a:ext cx="4867656" cy="56466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/>
              <a:t>A Törökország nyugati partjainál fekvő </a:t>
            </a:r>
            <a:r>
              <a:rPr lang="hu-HU" dirty="0" err="1"/>
              <a:t>Epheszosz</a:t>
            </a:r>
            <a:r>
              <a:rPr lang="hu-HU" dirty="0"/>
              <a:t> romjai népszerűek a turisták körében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r>
              <a:rPr lang="hu-HU" dirty="0" err="1" smtClean="0"/>
              <a:t>Epheszosz</a:t>
            </a:r>
            <a:r>
              <a:rPr lang="hu-HU" dirty="0" smtClean="0"/>
              <a:t> </a:t>
            </a:r>
            <a:r>
              <a:rPr lang="hu-HU" dirty="0"/>
              <a:t>városa Artemisz templomáról vált híressé, mely az ókori világ hét csodájának egyike volt és melyet a konstantinápolyi pátriárka parancsára csőcselék rombolt le 401-ben.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Néhány </a:t>
            </a:r>
            <a:r>
              <a:rPr lang="hu-HU" dirty="0"/>
              <a:t>építmény azonban még mindig látható, köztük a Nagy Színház.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Ez </a:t>
            </a:r>
            <a:r>
              <a:rPr lang="hu-HU" dirty="0"/>
              <a:t>a hatalmas színház, mely 25.000 nézőt volt képes befogadni, drámai előadások helyszíne volt, de a rómaiak idején sokszor rendeztek itt gladiátorjátékokat is.</a:t>
            </a:r>
          </a:p>
        </p:txBody>
      </p:sp>
      <p:pic>
        <p:nvPicPr>
          <p:cNvPr id="4" name="Kép 3" descr="Epheszoszi Nagy Színház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946213"/>
            <a:ext cx="6435090" cy="4581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2071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5552" y="548639"/>
            <a:ext cx="4867656" cy="56466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err="1"/>
              <a:t>Aszpendosz</a:t>
            </a:r>
            <a:r>
              <a:rPr lang="hu-HU" dirty="0"/>
              <a:t> büszkélkedhet az egyik legjobb állapotban megőrzött ókori színházzal.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Törökország </a:t>
            </a:r>
            <a:r>
              <a:rPr lang="hu-HU" dirty="0"/>
              <a:t>dél-nyugati partjainál az </a:t>
            </a:r>
            <a:r>
              <a:rPr lang="hu-HU" dirty="0" err="1"/>
              <a:t>aszpendoszi</a:t>
            </a:r>
            <a:r>
              <a:rPr lang="hu-HU" dirty="0"/>
              <a:t> színház 155-ben épült Marcus Aurelius császár idején és 15-20.000 nézőt tudott befogadni.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Mivel </a:t>
            </a:r>
            <a:r>
              <a:rPr lang="hu-HU" dirty="0"/>
              <a:t>a </a:t>
            </a:r>
            <a:r>
              <a:rPr lang="hu-HU" dirty="0" err="1"/>
              <a:t>színpadát</a:t>
            </a:r>
            <a:r>
              <a:rPr lang="hu-HU" dirty="0"/>
              <a:t> később karavánszerájként (útmenti fogadóként) használták a szeldzsuk idők alatt, folyamatosan javítgatták és karbantartották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r>
              <a:rPr lang="hu-HU" dirty="0" smtClean="0"/>
              <a:t>Ezért </a:t>
            </a:r>
            <a:r>
              <a:rPr lang="hu-HU" dirty="0"/>
              <a:t>az </a:t>
            </a:r>
            <a:r>
              <a:rPr lang="hu-HU" dirty="0" err="1"/>
              <a:t>aszpendoszi</a:t>
            </a:r>
            <a:r>
              <a:rPr lang="hu-HU" dirty="0"/>
              <a:t> színház jó állapotban maradt fenn, ókori jellegéből mit sem </a:t>
            </a:r>
            <a:r>
              <a:rPr lang="hu-HU" dirty="0" smtClean="0"/>
              <a:t>veszített.</a:t>
            </a:r>
            <a:endParaRPr lang="hu-HU" dirty="0"/>
          </a:p>
        </p:txBody>
      </p:sp>
      <p:pic>
        <p:nvPicPr>
          <p:cNvPr id="5" name="Kép 4" descr="Aszpendoszi színház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980" y="826389"/>
            <a:ext cx="6477000" cy="4857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6589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5552" y="548639"/>
            <a:ext cx="4867656" cy="56466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Az </a:t>
            </a:r>
            <a:r>
              <a:rPr lang="hu-HU" dirty="0"/>
              <a:t>ókorban Delphi a görög vallás legfontosabb helye volt, itt állt Apolló szentélye.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Delphi </a:t>
            </a:r>
            <a:r>
              <a:rPr lang="hu-HU" dirty="0"/>
              <a:t>ókori színháza Görögországban egy dombon épült, ahonnan a nézők ráláthattak a szent helyre és csodálhatták a tájképet.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/>
              <a:t>4. században épült és 5.000 férőhelyes volt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4" name="Kép 3" descr="Delphi színház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446" y="548639"/>
            <a:ext cx="6438900" cy="4829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4519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6407" y="490736"/>
            <a:ext cx="10515600" cy="1325563"/>
          </a:xfrm>
        </p:spPr>
        <p:txBody>
          <a:bodyPr/>
          <a:lstStyle/>
          <a:p>
            <a:pPr algn="ctr"/>
            <a:r>
              <a:rPr lang="hu-HU" dirty="0" smtClean="0"/>
              <a:t>Római vs. görög színház</a:t>
            </a:r>
            <a:endParaRPr lang="hu-H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760823" y="2421049"/>
            <a:ext cx="10833769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Földközi-tenger partjain szétszórva fekszenek a görög és római világ ókori színházainak maradványai.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görög színházak </a:t>
            </a:r>
            <a:r>
              <a:rPr kumimoji="0" lang="hu-HU" altLang="hu-H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hatalmasak</a:t>
            </a:r>
            <a:r>
              <a:rPr kumimoji="0" lang="hu-HU" alt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és nyitott építmények voltak, melyeket dombok lejtőire építettek.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római színházak, bár nagyban hatottak rájuk a görögök, jellegükben több szempontból is különbözőek voltak, pl. a római színházak többségét a városokban építették fel.</a:t>
            </a:r>
            <a:br>
              <a:rPr kumimoji="0" lang="hu-HU" alt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hu-HU" alt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színház gyökerei az athéni városállamba nyúlnak vissza, ahol a színházakat a Dionüszosz tiszteletére rendezett fesztiválokhoz, komédiák és szatírák előadásához használták. A rómaiak, mivel kevésbé voltak filozofikusak és </a:t>
            </a:r>
            <a:r>
              <a:rPr kumimoji="0" lang="hu-HU" altLang="hu-H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spirituálisak</a:t>
            </a:r>
            <a:r>
              <a:rPr kumimoji="0" lang="hu-HU" alt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mint a görögök, egyéb szórakozásra vágytak, ami izgalmasabb és vidámabb. A római időkben a legnépszerűbbek a pantomimjátékok, az akrobatikus és zsonglőr előadások, az állatviadalok és a gladiátorjátékok voltak, bár ez utóbbiakat inkább a római amfiteátrumokban rendezték meg.</a:t>
            </a:r>
            <a:endParaRPr kumimoji="0" lang="hu-HU" altLang="hu-H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207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5552" y="548639"/>
            <a:ext cx="4867656" cy="56466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Szíriában</a:t>
            </a:r>
            <a:r>
              <a:rPr lang="hu-HU" dirty="0"/>
              <a:t>, 140 km-re délre Damaszkusztól található </a:t>
            </a:r>
            <a:r>
              <a:rPr lang="hu-HU" dirty="0" err="1"/>
              <a:t>Bosra</a:t>
            </a:r>
            <a:r>
              <a:rPr lang="hu-HU" dirty="0"/>
              <a:t>, az ókori város melyet már az i.e. 14. században is említenek az egyiptomiak.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/>
              <a:t>várost a rómaiak 106-ban foglalták el és az arab tartomány fővárosának tették meg. </a:t>
            </a:r>
            <a:r>
              <a:rPr lang="hu-HU" dirty="0" err="1"/>
              <a:t>Bosra</a:t>
            </a:r>
            <a:r>
              <a:rPr lang="hu-HU" dirty="0"/>
              <a:t> </a:t>
            </a:r>
            <a:r>
              <a:rPr lang="hu-HU" dirty="0" err="1"/>
              <a:t>színhza</a:t>
            </a:r>
            <a:r>
              <a:rPr lang="hu-HU" dirty="0"/>
              <a:t> a 2. században épült és 15.000 férőhelyes volt.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Mivel </a:t>
            </a:r>
            <a:r>
              <a:rPr lang="hu-HU" dirty="0"/>
              <a:t>a színház köré erődöt emeltek az </a:t>
            </a:r>
            <a:r>
              <a:rPr lang="hu-HU" dirty="0" err="1"/>
              <a:t>ayyubidák</a:t>
            </a:r>
            <a:r>
              <a:rPr lang="hu-HU" dirty="0"/>
              <a:t>, ma ez az egyik legjobb állapotban megmaradt római színház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4" name="Kép 3" descr="Bosr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392" y="1066800"/>
            <a:ext cx="6652260" cy="4739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8361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5552" y="313086"/>
            <a:ext cx="4867656" cy="56466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Az </a:t>
            </a:r>
            <a:r>
              <a:rPr lang="hu-HU" dirty="0" err="1"/>
              <a:t>epidauroszi</a:t>
            </a:r>
            <a:r>
              <a:rPr lang="hu-HU" dirty="0"/>
              <a:t> színház Görögországban, a Peloponnészosz észak-keleti csücskén található, az i.e. 4. században épült.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Még </a:t>
            </a:r>
            <a:r>
              <a:rPr lang="hu-HU" dirty="0"/>
              <a:t>mindig az egyik legszebb görög színház a világon. A római színházakkal ellentétben a hátterében látható buja zöld táj alapvető részét képezi a színháznak.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Az </a:t>
            </a:r>
            <a:r>
              <a:rPr lang="hu-HU" dirty="0" err="1"/>
              <a:t>epidauroszi</a:t>
            </a:r>
            <a:r>
              <a:rPr lang="hu-HU" dirty="0"/>
              <a:t> színház kivételes akusztikájáról is híres. A színészeket mind a 14.000 néző tökéletesen hallhatta, függetlenül attól, hogy hol foglaltak helyet.</a:t>
            </a:r>
          </a:p>
        </p:txBody>
      </p:sp>
      <p:pic>
        <p:nvPicPr>
          <p:cNvPr id="4" name="Kép 3" descr="Epidaurosz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069" y="974217"/>
            <a:ext cx="6483350" cy="4324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6695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92158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ókori görög színház három főbb részből állt: </a:t>
            </a:r>
            <a:r>
              <a:rPr lang="hu-HU" dirty="0" err="1" smtClean="0"/>
              <a:t>orkhésztra</a:t>
            </a:r>
            <a:r>
              <a:rPr lang="hu-HU" dirty="0" smtClean="0"/>
              <a:t>, </a:t>
            </a:r>
            <a:r>
              <a:rPr lang="hu-HU" dirty="0" err="1" smtClean="0"/>
              <a:t>theatron</a:t>
            </a:r>
            <a:r>
              <a:rPr lang="hu-HU" dirty="0" smtClean="0"/>
              <a:t>, szkéné. </a:t>
            </a:r>
          </a:p>
          <a:p>
            <a:r>
              <a:rPr lang="hu-HU" dirty="0" smtClean="0"/>
              <a:t>A felépítés érdekessége, hogy ezek a részek különböző korszakokban alakultak ki, így végleges formáját csak a hellenisztikus korban nyerte el.</a:t>
            </a:r>
          </a:p>
        </p:txBody>
      </p:sp>
    </p:spTree>
    <p:extLst>
      <p:ext uri="{BB962C8B-B14F-4D97-AF65-F5344CB8AC3E}">
        <p14:creationId xmlns:p14="http://schemas.microsoft.com/office/powerpoint/2010/main" val="51020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530352"/>
            <a:ext cx="10527792" cy="564661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sz="3300" b="1" dirty="0" err="1" smtClean="0"/>
              <a:t>Orkhésztra</a:t>
            </a:r>
            <a:endParaRPr lang="hu-HU" b="1" dirty="0" smtClean="0"/>
          </a:p>
          <a:p>
            <a:pPr marL="0" indent="0">
              <a:buNone/>
            </a:pPr>
            <a:r>
              <a:rPr lang="hu-HU" dirty="0" smtClean="0"/>
              <a:t>Az </a:t>
            </a:r>
            <a:r>
              <a:rPr lang="hu-HU" dirty="0" err="1" smtClean="0"/>
              <a:t>orkhésztra</a:t>
            </a:r>
            <a:r>
              <a:rPr lang="hu-HU" dirty="0" smtClean="0"/>
              <a:t> a görög archaikus korszakban alakult ki. Eredetileg kör alakú letaposott talajú tánchely volt, amelyet rendszerint egy domb oldalánál, vagy lábánál helyeztek el. </a:t>
            </a:r>
          </a:p>
          <a:p>
            <a:pPr marL="0" indent="0">
              <a:buNone/>
            </a:pPr>
            <a:r>
              <a:rPr lang="hu-HU" dirty="0" smtClean="0"/>
              <a:t>Elsősorban azért hozták létre, hogy Dionüszosz tiszteletére táncokat illetve karénekeket adjanak elő. A tereptől függően </a:t>
            </a:r>
            <a:r>
              <a:rPr lang="hu-HU" dirty="0" err="1" smtClean="0"/>
              <a:t>körülállták</a:t>
            </a:r>
            <a:r>
              <a:rPr lang="hu-HU" dirty="0" smtClean="0"/>
              <a:t> az </a:t>
            </a:r>
            <a:r>
              <a:rPr lang="hu-HU" dirty="0" err="1" smtClean="0"/>
              <a:t>orkhésztrát</a:t>
            </a:r>
            <a:r>
              <a:rPr lang="hu-HU" dirty="0" smtClean="0"/>
              <a:t> és így figyelték az előadást. </a:t>
            </a:r>
          </a:p>
          <a:p>
            <a:pPr marL="0" indent="0">
              <a:buNone/>
            </a:pPr>
            <a:r>
              <a:rPr lang="hu-HU" dirty="0" smtClean="0"/>
              <a:t>Drámai előadásokat először Athén városában adtak elő a későbbi Dionüszosz színház helyén. Az </a:t>
            </a:r>
            <a:r>
              <a:rPr lang="hu-HU" dirty="0" err="1" smtClean="0"/>
              <a:t>orkhésztrára</a:t>
            </a:r>
            <a:r>
              <a:rPr lang="hu-HU" dirty="0" smtClean="0"/>
              <a:t> vezető út neve </a:t>
            </a:r>
            <a:r>
              <a:rPr lang="hu-HU" dirty="0" err="1" smtClean="0"/>
              <a:t>paradosz</a:t>
            </a:r>
            <a:r>
              <a:rPr lang="hu-HU" dirty="0" smtClean="0"/>
              <a:t> volt. </a:t>
            </a:r>
          </a:p>
          <a:p>
            <a:pPr marL="0" indent="0">
              <a:buNone/>
            </a:pPr>
            <a:r>
              <a:rPr lang="hu-HU" dirty="0" smtClean="0"/>
              <a:t>Az </a:t>
            </a:r>
            <a:r>
              <a:rPr lang="hu-HU" dirty="0" err="1" smtClean="0"/>
              <a:t>orkhésztra</a:t>
            </a:r>
            <a:r>
              <a:rPr lang="hu-HU" dirty="0" smtClean="0"/>
              <a:t> déli részénél - út mellett - építették fel az úgynevezett </a:t>
            </a:r>
            <a:r>
              <a:rPr lang="hu-HU" dirty="0" err="1" smtClean="0"/>
              <a:t>szkénothékét</a:t>
            </a:r>
            <a:r>
              <a:rPr lang="hu-HU" dirty="0" smtClean="0"/>
              <a:t> fából, amelyben szükséges felszerelések tárolták, és emellett előadások háttere is volt. Amikor a </a:t>
            </a:r>
            <a:r>
              <a:rPr lang="hu-HU" dirty="0" err="1" smtClean="0"/>
              <a:t>szkénothéké</a:t>
            </a:r>
            <a:r>
              <a:rPr lang="hu-HU" dirty="0" smtClean="0"/>
              <a:t> nem felelt már meg az előadások követelményeinek, akkor alakult ki a szkéné.</a:t>
            </a:r>
          </a:p>
          <a:p>
            <a:endParaRPr lang="hu-HU" dirty="0" smtClean="0"/>
          </a:p>
          <a:p>
            <a:pPr marL="0" indent="0">
              <a:buNone/>
            </a:pPr>
            <a:r>
              <a:rPr lang="hu-HU" sz="3300" b="1" dirty="0" smtClean="0"/>
              <a:t>Szkéné</a:t>
            </a:r>
            <a:endParaRPr lang="hu-HU" b="1" dirty="0" smtClean="0"/>
          </a:p>
          <a:p>
            <a:pPr marL="0" indent="0">
              <a:buNone/>
            </a:pPr>
            <a:r>
              <a:rPr lang="hu-HU" dirty="0" smtClean="0"/>
              <a:t>A szkéné egy ideiglenes, évente felújított, fából készült raktárépület, illetve háttér volt, amelyet a </a:t>
            </a:r>
            <a:r>
              <a:rPr lang="hu-HU" dirty="0" err="1" smtClean="0"/>
              <a:t>szkénothéké</a:t>
            </a:r>
            <a:r>
              <a:rPr lang="hu-HU" dirty="0" smtClean="0"/>
              <a:t> elé építettek. Az i. e. 5. századtól már kőből készül emeletes előrenyúló szárnyakkal rendelkezik, amelyeket paraszkénionoknak neveztek.</a:t>
            </a:r>
          </a:p>
          <a:p>
            <a:endParaRPr lang="hu-HU" dirty="0" smtClean="0"/>
          </a:p>
          <a:p>
            <a:pPr marL="0" indent="0">
              <a:buNone/>
            </a:pPr>
            <a:r>
              <a:rPr lang="hu-HU" sz="3300" b="1" dirty="0" err="1" smtClean="0"/>
              <a:t>Proszkénion</a:t>
            </a:r>
            <a:endParaRPr lang="hu-HU" b="1" dirty="0" smtClean="0"/>
          </a:p>
          <a:p>
            <a:pPr marL="0" indent="0">
              <a:buNone/>
            </a:pPr>
            <a:r>
              <a:rPr lang="hu-HU" dirty="0" smtClean="0"/>
              <a:t>A hellenisztikus korban alakult ki, földszintes oszlopos előépítmény az emeletes </a:t>
            </a:r>
            <a:r>
              <a:rPr lang="hu-HU" dirty="0" err="1" smtClean="0"/>
              <a:t>szkénothéké</a:t>
            </a:r>
            <a:r>
              <a:rPr lang="hu-HU" dirty="0" smtClean="0"/>
              <a:t> és a szkéné előtt. Ezen folyt a színjátszás és a mögötte álló főépület homlokzatán levő nagy nyílások, az úgynevezett </a:t>
            </a:r>
            <a:r>
              <a:rPr lang="hu-HU" dirty="0" err="1" smtClean="0"/>
              <a:t>thürómák</a:t>
            </a:r>
            <a:r>
              <a:rPr lang="hu-HU" dirty="0" smtClean="0"/>
              <a:t> segítségével.</a:t>
            </a:r>
          </a:p>
        </p:txBody>
      </p:sp>
    </p:spTree>
    <p:extLst>
      <p:ext uri="{BB962C8B-B14F-4D97-AF65-F5344CB8AC3E}">
        <p14:creationId xmlns:p14="http://schemas.microsoft.com/office/powerpoint/2010/main" val="3911609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92608"/>
            <a:ext cx="10710672" cy="5884355"/>
          </a:xfrm>
        </p:spPr>
        <p:txBody>
          <a:bodyPr>
            <a:normAutofit fontScale="70000" lnSpcReduction="20000"/>
          </a:bodyPr>
          <a:lstStyle/>
          <a:p>
            <a:endParaRPr lang="hu-HU" dirty="0" smtClean="0"/>
          </a:p>
          <a:p>
            <a:pPr marL="0" indent="0">
              <a:buNone/>
            </a:pPr>
            <a:r>
              <a:rPr lang="hu-HU" sz="2900" b="1" dirty="0" err="1" smtClean="0"/>
              <a:t>Theatron</a:t>
            </a:r>
            <a:endParaRPr lang="hu-HU" b="1" dirty="0" smtClean="0"/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 err="1" smtClean="0"/>
              <a:t>theatron</a:t>
            </a:r>
            <a:r>
              <a:rPr lang="hu-HU" dirty="0" smtClean="0"/>
              <a:t> nézőteret jelent. Kezdetben fából készült ácsolt ülőhelyek voltak, később kőlapokkal borított vagy sziklába vésett lépcsőzetes ülőhelyeket alakítottak ki. A </a:t>
            </a:r>
            <a:r>
              <a:rPr lang="hu-HU" dirty="0" err="1" smtClean="0"/>
              <a:t>theatron</a:t>
            </a:r>
            <a:r>
              <a:rPr lang="hu-HU" dirty="0" smtClean="0"/>
              <a:t> félkörnél nagyobb, patkó alakban van kialakítva az </a:t>
            </a:r>
            <a:r>
              <a:rPr lang="hu-HU" dirty="0" err="1" smtClean="0"/>
              <a:t>orkhésztra</a:t>
            </a:r>
            <a:r>
              <a:rPr lang="hu-HU" dirty="0" smtClean="0"/>
              <a:t> körül.</a:t>
            </a:r>
          </a:p>
          <a:p>
            <a:endParaRPr lang="hu-HU" dirty="0" smtClean="0"/>
          </a:p>
          <a:p>
            <a:pPr marL="0" indent="0">
              <a:buNone/>
            </a:pPr>
            <a:r>
              <a:rPr lang="hu-HU" sz="2900" b="1" dirty="0" err="1" smtClean="0"/>
              <a:t>Mechané</a:t>
            </a:r>
            <a:endParaRPr lang="hu-HU" b="1" dirty="0" smtClean="0"/>
          </a:p>
          <a:p>
            <a:pPr marL="0" indent="0">
              <a:buNone/>
            </a:pPr>
            <a:r>
              <a:rPr lang="hu-HU" dirty="0" smtClean="0"/>
              <a:t>Jelentése: Isten a gépből. Egy emelőszerkezet volt, amely az istent játszó színészt emelte le a színpadra. Innen származik a deus ex machina nevű eposzi kellék is.</a:t>
            </a:r>
          </a:p>
          <a:p>
            <a:endParaRPr lang="hu-HU" dirty="0" smtClean="0"/>
          </a:p>
          <a:p>
            <a:pPr marL="0" indent="0">
              <a:buNone/>
            </a:pPr>
            <a:r>
              <a:rPr lang="hu-HU" sz="2900" b="1" dirty="0" smtClean="0"/>
              <a:t>Kellékek</a:t>
            </a:r>
            <a:endParaRPr lang="hu-HU" b="1" dirty="0" smtClean="0"/>
          </a:p>
          <a:p>
            <a:pPr marL="0" indent="0">
              <a:buNone/>
            </a:pPr>
            <a:r>
              <a:rPr lang="hu-HU" dirty="0" smtClean="0"/>
              <a:t>Maszkok</a:t>
            </a:r>
          </a:p>
          <a:p>
            <a:pPr marL="0" indent="0">
              <a:buNone/>
            </a:pPr>
            <a:r>
              <a:rPr lang="hu-HU" dirty="0" smtClean="0"/>
              <a:t>Mivel nők nem lehettek színészek, férfiak vagy kisfiúk játszották el a női szerepeket is. Minden szereplő maszkot viselt, amin a szereplő érzelmi állapotának megfelelő arc volt látható, hiszen ha ki is lettek volna sminkelve, a hátsó sorokban nem látszódott volna az arc, így a maszkot kellett alkalmazniuk.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sz="2900" b="1" dirty="0" err="1" smtClean="0"/>
              <a:t>Kothornosz</a:t>
            </a:r>
            <a:endParaRPr lang="hu-HU" b="1" dirty="0" smtClean="0"/>
          </a:p>
          <a:p>
            <a:pPr marL="0" indent="0">
              <a:buNone/>
            </a:pPr>
            <a:r>
              <a:rPr lang="hu-HU" dirty="0" smtClean="0"/>
              <a:t>A színészek által viselt magas talpú lábbeli, amely azért volt használatos, hogy magasítsa őket.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7006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016" y="722376"/>
            <a:ext cx="3310128" cy="5266944"/>
          </a:xfrm>
        </p:spPr>
        <p:txBody>
          <a:bodyPr>
            <a:normAutofit/>
          </a:bodyPr>
          <a:lstStyle/>
          <a:p>
            <a:r>
              <a:rPr lang="hu-HU" dirty="0"/>
              <a:t>Az ókori görög színház felépítése</a:t>
            </a:r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688" y="519602"/>
            <a:ext cx="8238080" cy="6013977"/>
          </a:xfrm>
        </p:spPr>
      </p:pic>
    </p:spTree>
    <p:extLst>
      <p:ext uri="{BB962C8B-B14F-4D97-AF65-F5344CB8AC3E}">
        <p14:creationId xmlns:p14="http://schemas.microsoft.com/office/powerpoint/2010/main" val="855401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Dionüszosz </a:t>
            </a:r>
            <a:r>
              <a:rPr lang="hu-HU" dirty="0" smtClean="0"/>
              <a:t>színháza</a:t>
            </a:r>
            <a:br>
              <a:rPr lang="hu-HU" dirty="0" smtClean="0"/>
            </a:br>
            <a:r>
              <a:rPr lang="hu-HU" dirty="0" smtClean="0"/>
              <a:t>							és maradványai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49" y="2081657"/>
            <a:ext cx="5869246" cy="4351338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695" y="2081657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31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3840" y="804674"/>
            <a:ext cx="4730496" cy="4796980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Taormina egy görög kolónia volt Szicília keleti partjain.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Taormina </a:t>
            </a:r>
            <a:r>
              <a:rPr lang="hu-HU" dirty="0"/>
              <a:t>színházát a görögök építették az i.e. 2. században, majd a rómaiak állították helyre és bővítették ki.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Az </a:t>
            </a:r>
            <a:r>
              <a:rPr lang="hu-HU" dirty="0"/>
              <a:t>ókori színház gyönyörű fekvésű, a </a:t>
            </a:r>
            <a:r>
              <a:rPr lang="hu-HU" dirty="0" err="1"/>
              <a:t>naxosi</a:t>
            </a:r>
            <a:r>
              <a:rPr lang="hu-HU" dirty="0"/>
              <a:t> öbölre és az Etnára néz.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Ma </a:t>
            </a:r>
            <a:r>
              <a:rPr lang="hu-HU" dirty="0"/>
              <a:t>ez a központja a Taormina nemzetközi filmfesztiválnak.</a:t>
            </a:r>
          </a:p>
          <a:p>
            <a:endParaRPr lang="hu-HU" dirty="0"/>
          </a:p>
        </p:txBody>
      </p:sp>
      <p:pic>
        <p:nvPicPr>
          <p:cNvPr id="4" name="Kép 3" descr="Görög-római színház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664" y="740664"/>
            <a:ext cx="6501384" cy="4851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4217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7264" y="539495"/>
            <a:ext cx="4867656" cy="56466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 err="1"/>
              <a:t>Jerash</a:t>
            </a:r>
            <a:r>
              <a:rPr lang="hu-HU" dirty="0"/>
              <a:t> népszerű régészeti terület Jordániában, a második leglátogatottabb Petra után.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/>
              <a:t>város a római uralom alatt élte fénykorát és ma úgy ismerik, mint a világ legjobb állapotban megmaradt római tartományi városát. </a:t>
            </a:r>
            <a:endParaRPr lang="hu-HU" dirty="0" smtClean="0"/>
          </a:p>
          <a:p>
            <a:pPr marL="0" indent="0">
              <a:buNone/>
            </a:pPr>
            <a:r>
              <a:rPr lang="hu-HU" dirty="0" err="1" smtClean="0"/>
              <a:t>Jerashban</a:t>
            </a:r>
            <a:r>
              <a:rPr lang="hu-HU" dirty="0" smtClean="0"/>
              <a:t> </a:t>
            </a:r>
            <a:r>
              <a:rPr lang="hu-HU" dirty="0"/>
              <a:t>nemcsak egy, hanem két római színház is van.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Az </a:t>
            </a:r>
            <a:r>
              <a:rPr lang="hu-HU" dirty="0"/>
              <a:t>északi színház 1600 fős befogadóképességű, 165-ben épült és főként a városi tanács üléseinek megtartásához használták.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/>
              <a:t>nagyobb déli színház 90-92-ben épült és több mint 3000 néző számára biztosított férőhelyet.</a:t>
            </a:r>
          </a:p>
          <a:p>
            <a:endParaRPr lang="hu-HU" dirty="0"/>
          </a:p>
        </p:txBody>
      </p:sp>
      <p:pic>
        <p:nvPicPr>
          <p:cNvPr id="4" name="Kép 3" descr="Jerash színház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512" y="877824"/>
            <a:ext cx="6748272" cy="46414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1939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1372</Words>
  <Application>Microsoft Office PowerPoint</Application>
  <PresentationFormat>Szélesvásznú</PresentationFormat>
  <Paragraphs>88</Paragraphs>
  <Slides>22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Office-téma</vt:lpstr>
      <vt:lpstr>Görög - római színház </vt:lpstr>
      <vt:lpstr>Római vs. görög színház</vt:lpstr>
      <vt:lpstr>PowerPoint-bemutató</vt:lpstr>
      <vt:lpstr>PowerPoint-bemutató</vt:lpstr>
      <vt:lpstr>PowerPoint-bemutató</vt:lpstr>
      <vt:lpstr>Az ókori görög színház felépítése</vt:lpstr>
      <vt:lpstr>Dionüszosz színháza        és maradványai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Görög - római színház </dc:title>
  <dc:creator>Windows-felhasználó</dc:creator>
  <cp:lastModifiedBy>Windows-felhasználó</cp:lastModifiedBy>
  <cp:revision>5</cp:revision>
  <dcterms:created xsi:type="dcterms:W3CDTF">2019-09-24T10:53:06Z</dcterms:created>
  <dcterms:modified xsi:type="dcterms:W3CDTF">2019-09-30T11:07:54Z</dcterms:modified>
</cp:coreProperties>
</file>