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Magyar paraszti dramatikus szokások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Készítette: </a:t>
            </a:r>
            <a:r>
              <a:rPr lang="hu-HU" dirty="0" err="1" smtClean="0"/>
              <a:t>Zsoltész</a:t>
            </a:r>
            <a:r>
              <a:rPr lang="hu-HU" dirty="0" smtClean="0"/>
              <a:t> Anna</a:t>
            </a:r>
          </a:p>
          <a:p>
            <a:r>
              <a:rPr lang="hu-HU" dirty="0" smtClean="0"/>
              <a:t>2019.12. 03.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1354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u-HU" sz="2800" dirty="0" err="1" smtClean="0"/>
              <a:t>Wikipédia</a:t>
            </a:r>
            <a:endParaRPr lang="hu-HU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hu-HU" sz="2800" dirty="0" err="1" smtClean="0"/>
              <a:t>Tudásbázis.sulinet</a:t>
            </a:r>
            <a:endParaRPr lang="hu-HU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hu-HU" sz="2800" dirty="0" smtClean="0"/>
              <a:t>Magyar Néprajzi Lexikon</a:t>
            </a:r>
          </a:p>
          <a:p>
            <a:pPr marL="0" indent="0">
              <a:buNone/>
            </a:pPr>
            <a:r>
              <a:rPr lang="hu-HU" sz="2800" u="sng" dirty="0" smtClean="0"/>
              <a:t>Képek</a:t>
            </a:r>
            <a:r>
              <a:rPr lang="hu-HU" sz="2800" dirty="0" smtClean="0"/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800" dirty="0" smtClean="0"/>
              <a:t>Sulinet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800" dirty="0" err="1" smtClean="0"/>
              <a:t>Wikipédia</a:t>
            </a:r>
            <a:endParaRPr lang="hu-HU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hu-HU" sz="2800" dirty="0" err="1" smtClean="0"/>
              <a:t>Hétboldogasszony.hu</a:t>
            </a:r>
            <a:endParaRPr lang="hu-HU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hu-HU" sz="2800" dirty="0" smtClean="0"/>
              <a:t>Magyar </a:t>
            </a:r>
            <a:r>
              <a:rPr lang="hu-HU" sz="2800" dirty="0"/>
              <a:t>Néprajzi Lexikon</a:t>
            </a:r>
          </a:p>
          <a:p>
            <a:pPr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0818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 smtClean="0"/>
              <a:t>Zsoltész</a:t>
            </a:r>
            <a:r>
              <a:rPr lang="hu-HU" dirty="0" smtClean="0"/>
              <a:t> Anna</a:t>
            </a:r>
          </a:p>
          <a:p>
            <a:r>
              <a:rPr lang="hu-HU" dirty="0" smtClean="0"/>
              <a:t>2019.12.03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1545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Tartalomjegyzék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hu-HU" sz="3200" dirty="0" smtClean="0"/>
              <a:t>Mi  az néphagyomány?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3200" dirty="0" smtClean="0"/>
              <a:t>Kiszézés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3200" dirty="0" smtClean="0"/>
              <a:t>Villőzés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3200" dirty="0" smtClean="0"/>
              <a:t>Betlehemezés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3200" dirty="0" smtClean="0"/>
              <a:t>Regölés</a:t>
            </a:r>
            <a:endParaRPr lang="hu-HU" dirty="0" smtClean="0"/>
          </a:p>
          <a:p>
            <a:pPr>
              <a:buFont typeface="Wingdings" panose="05000000000000000000" pitchFamily="2" charset="2"/>
              <a:buChar char="v"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069" y="202353"/>
            <a:ext cx="4128687" cy="264471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075" y="2972895"/>
            <a:ext cx="3908432" cy="282769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423" y="1335024"/>
            <a:ext cx="3508756" cy="262818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7979" y="4167419"/>
            <a:ext cx="3587706" cy="237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7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az</a:t>
            </a:r>
            <a:r>
              <a:rPr lang="hu-HU" dirty="0"/>
              <a:t> </a:t>
            </a:r>
            <a:r>
              <a:rPr lang="hu-HU" dirty="0" smtClean="0"/>
              <a:t>a néphagyomány?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 </a:t>
            </a:r>
            <a:r>
              <a:rPr lang="hu-HU" sz="2800" dirty="0" smtClean="0"/>
              <a:t>Olyan cselekvések, dolgok amelyeket nemzedékek óta változatlanul tesznek.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800" dirty="0" smtClean="0"/>
              <a:t>Ezek tükrözik az adott társadalom világszemléletét.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800" dirty="0" smtClean="0"/>
              <a:t>Sokszor nem tudományos értelemben vehetők, sokszor babonás vagy spirituális jellegűek.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800" dirty="0" smtClean="0"/>
              <a:t>Ezek a hagyományok </a:t>
            </a:r>
            <a:r>
              <a:rPr lang="hu-HU" sz="2800" dirty="0" err="1" smtClean="0"/>
              <a:t>kúltúránként</a:t>
            </a:r>
            <a:r>
              <a:rPr lang="hu-HU" sz="2800" dirty="0" smtClean="0"/>
              <a:t>, népcsoportonként, de még családonként is eltérnek.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800" dirty="0" err="1" smtClean="0"/>
              <a:t>Mindnekinek</a:t>
            </a:r>
            <a:r>
              <a:rPr lang="hu-HU" sz="2800" dirty="0" smtClean="0"/>
              <a:t> vannak ilyen hagyományai, szokásai.</a:t>
            </a:r>
          </a:p>
          <a:p>
            <a:pPr marL="0" indent="0">
              <a:buNone/>
            </a:pPr>
            <a:endParaRPr lang="hu-HU" sz="2800" dirty="0" smtClean="0"/>
          </a:p>
          <a:p>
            <a:pPr>
              <a:buFont typeface="Wingdings" panose="05000000000000000000" pitchFamily="2" charset="2"/>
              <a:buChar char="v"/>
            </a:pPr>
            <a:endParaRPr lang="hu-HU" dirty="0"/>
          </a:p>
          <a:p>
            <a:pPr>
              <a:buFont typeface="Wingdings" panose="05000000000000000000" pitchFamily="2" charset="2"/>
              <a:buChar char="v"/>
            </a:pPr>
            <a:endParaRPr lang="hu-HU" dirty="0" smtClean="0"/>
          </a:p>
          <a:p>
            <a:pPr>
              <a:buFont typeface="Wingdings" panose="05000000000000000000" pitchFamily="2" charset="2"/>
              <a:buChar char="v"/>
            </a:pPr>
            <a:endParaRPr lang="hu-HU" dirty="0"/>
          </a:p>
          <a:p>
            <a:pPr>
              <a:buFont typeface="Wingdings" panose="05000000000000000000" pitchFamily="2" charset="2"/>
              <a:buChar char="v"/>
            </a:pPr>
            <a:endParaRPr lang="hu-HU" dirty="0" smtClean="0"/>
          </a:p>
          <a:p>
            <a:pPr>
              <a:buFont typeface="Wingdings" panose="05000000000000000000" pitchFamily="2" charset="2"/>
              <a:buChar char="v"/>
            </a:pPr>
            <a:endParaRPr lang="hu-HU" dirty="0"/>
          </a:p>
          <a:p>
            <a:pPr>
              <a:buFont typeface="Wingdings" panose="05000000000000000000" pitchFamily="2" charset="2"/>
              <a:buChar char="v"/>
            </a:pPr>
            <a:endParaRPr lang="hu-HU" dirty="0" smtClean="0"/>
          </a:p>
          <a:p>
            <a:pPr>
              <a:buFont typeface="Wingdings" panose="05000000000000000000" pitchFamily="2" charset="2"/>
              <a:buChar char="v"/>
            </a:pP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899" y="15294"/>
            <a:ext cx="3265302" cy="224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5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Kiszézés,Villőzés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sz="2800" b="1" u="sng" dirty="0" smtClean="0">
                <a:solidFill>
                  <a:schemeClr val="accent3">
                    <a:lumMod val="75000"/>
                  </a:schemeClr>
                </a:solidFill>
              </a:rPr>
              <a:t>Kiszézés</a:t>
            </a:r>
            <a:r>
              <a:rPr lang="hu-HU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800" dirty="0" smtClean="0"/>
              <a:t>Virágvasárnapi lányszokás a magyar nyelvterület egy részén.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800" dirty="0" smtClean="0"/>
              <a:t>A kisze egy menyecskék által öltöztetett szalmabáb,amely a telet, a betegséget, böjtöt szimbolizálja.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800" dirty="0" smtClean="0"/>
              <a:t>Énekszóval vitték végig a falun, és vízbe vetették vagy elégették, ezzel jelképezve a télnek a végét.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sz="2800" b="1" u="sng" dirty="0" smtClean="0">
                <a:solidFill>
                  <a:schemeClr val="accent3">
                    <a:lumMod val="75000"/>
                  </a:schemeClr>
                </a:solidFill>
              </a:rPr>
              <a:t>Villőzés: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3000" dirty="0" smtClean="0"/>
              <a:t>A kiszehajtás után a lányok feldíszített fűzfaágakkal, sorra járták a házakat. Ezt az ágat nevezték </a:t>
            </a:r>
            <a:r>
              <a:rPr lang="hu-HU" sz="3000" i="1" dirty="0" err="1" smtClean="0"/>
              <a:t>villőnek</a:t>
            </a:r>
            <a:r>
              <a:rPr lang="hu-HU" sz="3000" i="1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3000" dirty="0" smtClean="0"/>
              <a:t>Az ág a tavasz behozatalát, a megújulást szimbolizálta.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3000" dirty="0" smtClean="0"/>
              <a:t>A legtöbb térségben ez a két szokás összefüggött.</a:t>
            </a:r>
          </a:p>
          <a:p>
            <a:pPr>
              <a:buFont typeface="Wingdings" panose="05000000000000000000" pitchFamily="2" charset="2"/>
              <a:buChar char="v"/>
            </a:pPr>
            <a:endParaRPr lang="hu-H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0301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448" y="997993"/>
            <a:ext cx="3709653" cy="545319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671"/>
            <a:ext cx="4964046" cy="336314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839" y="3133859"/>
            <a:ext cx="3620037" cy="362003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5081" y="997993"/>
            <a:ext cx="3676919" cy="540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9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Betlehemezés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hu-HU" sz="2800" dirty="0" smtClean="0"/>
              <a:t>Karácsonyhoz kacsolódó népszokás.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800" dirty="0" smtClean="0"/>
              <a:t>A gyerekek betlehemmel járták a házakat karácsony előtt.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800" dirty="0" smtClean="0"/>
              <a:t>Vittek egy betlehemet, szereplők bibliai alakoknak voltak beöltözve: Jézus, Mária, József, a három király, pásztorok.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800" dirty="0" smtClean="0"/>
              <a:t>Minden háznál előadtak egy betlehemes játékot vagy karácsonyi éneket.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88896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80" y="3155049"/>
            <a:ext cx="5129011" cy="348848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569" y="128551"/>
            <a:ext cx="3863930" cy="289794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588" y="0"/>
            <a:ext cx="4910072" cy="369409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5414" y="3504655"/>
            <a:ext cx="4687774" cy="332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Regölés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u-HU" sz="2800" dirty="0" smtClean="0"/>
              <a:t>A regölés a téli napforduló napjához köthető (december 26.)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800" dirty="0" smtClean="0"/>
              <a:t>Ez a férfiak, legények köszöntő szokása volt. A bőséget, termékenységet jelentette.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800" dirty="0" smtClean="0"/>
              <a:t>Néhol egészen újévig jártak, főleg a lányos házakhoz.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800" dirty="0" smtClean="0"/>
              <a:t>Köcsögdudával csörgős botokkal,néhol furulyával és csengővel mentek,hogy minél nagyobb zajt tudjanak csapni.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800" dirty="0" smtClean="0"/>
              <a:t>Regösök öltözete: kifordított báránybőr, kucsma és bunda.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800" dirty="0" smtClean="0"/>
              <a:t>A legények regös dalokat adtak elő a házaknál, közben sokszor botjaikkal doboltak.</a:t>
            </a:r>
          </a:p>
          <a:p>
            <a:pPr>
              <a:buFont typeface="Wingdings" panose="05000000000000000000" pitchFamily="2" charset="2"/>
              <a:buChar char="v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5914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719" y="3540142"/>
            <a:ext cx="4682544" cy="318413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789" y="3540142"/>
            <a:ext cx="4093134" cy="314274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93" y="3175137"/>
            <a:ext cx="2502526" cy="350775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835" y="363560"/>
            <a:ext cx="4029883" cy="302241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433" y="363560"/>
            <a:ext cx="2011718" cy="258188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8151" y="134696"/>
            <a:ext cx="2418681" cy="335331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0677" y="82567"/>
            <a:ext cx="37338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5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215</TotalTime>
  <Words>304</Words>
  <Application>Microsoft Office PowerPoint</Application>
  <PresentationFormat>Szélesvásznú</PresentationFormat>
  <Paragraphs>54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7" baseType="lpstr">
      <vt:lpstr>Arial</vt:lpstr>
      <vt:lpstr>Tw Cen MT</vt:lpstr>
      <vt:lpstr>Tw Cen MT Condensed</vt:lpstr>
      <vt:lpstr>Wingdings</vt:lpstr>
      <vt:lpstr>Wingdings 3</vt:lpstr>
      <vt:lpstr>Integrál</vt:lpstr>
      <vt:lpstr>Magyar paraszti dramatikus szokások</vt:lpstr>
      <vt:lpstr>Tartalomjegyzék</vt:lpstr>
      <vt:lpstr>Mi az a néphagyomány?</vt:lpstr>
      <vt:lpstr>Kiszézés,Villőzés</vt:lpstr>
      <vt:lpstr>PowerPoint bemutató</vt:lpstr>
      <vt:lpstr>Betlehemezés</vt:lpstr>
      <vt:lpstr>PowerPoint bemutató</vt:lpstr>
      <vt:lpstr>Regölés</vt:lpstr>
      <vt:lpstr>PowerPoint bemutató</vt:lpstr>
      <vt:lpstr>Források</vt:lpstr>
      <vt:lpstr>Köszönöm a figyelmet!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Magyar paraszti dramatikus szokások</dc:title>
  <dc:creator>Zsoltesz Family</dc:creator>
  <cp:lastModifiedBy>Zsoltesz Family</cp:lastModifiedBy>
  <cp:revision>19</cp:revision>
  <dcterms:created xsi:type="dcterms:W3CDTF">2019-12-03T18:39:30Z</dcterms:created>
  <dcterms:modified xsi:type="dcterms:W3CDTF">2019-12-05T19:37:21Z</dcterms:modified>
</cp:coreProperties>
</file>