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9B3B-57E1-4B32-98BF-03E605D943B7}" type="datetimeFigureOut">
              <a:rPr lang="hu-HU" smtClean="0"/>
              <a:pPr/>
              <a:t>2019.11.19.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D60FB-6AD7-4887-B740-8D0B5CC16C8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257174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u="sng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roadway" pitchFamily="82" charset="0"/>
              </a:rPr>
              <a:t>Egyéb színházi formák</a:t>
            </a:r>
            <a:endParaRPr lang="hu-HU" sz="4400" b="1" u="sng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Broadway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Cooper Black" pitchFamily="18" charset="0"/>
              </a:rPr>
              <a:t>Valóságshow</a:t>
            </a:r>
            <a:endParaRPr lang="hu-HU" sz="4000" dirty="0">
              <a:latin typeface="Cooper Black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1428736"/>
            <a:ext cx="8286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u-HU" dirty="0" smtClean="0"/>
              <a:t> </a:t>
            </a:r>
            <a:r>
              <a:rPr lang="hu-HU" dirty="0" smtClean="0"/>
              <a:t> Olyan </a:t>
            </a:r>
            <a:r>
              <a:rPr lang="hu-HU" dirty="0" smtClean="0"/>
              <a:t>interaktív televíziós műsor, melyben a szereplők a valós élettől elzárva, közösséget alkotva a valóságot imitáló helyzetekben teljesítenek különböző feladatokat, konfliktusokat oldanak meg, illetve </a:t>
            </a:r>
            <a:r>
              <a:rPr lang="hu-HU" dirty="0" smtClean="0"/>
              <a:t>generálnak.</a:t>
            </a:r>
          </a:p>
          <a:p>
            <a:endParaRPr lang="hu-HU" dirty="0" smtClean="0"/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 </a:t>
            </a:r>
            <a:r>
              <a:rPr lang="hu-HU" dirty="0" smtClean="0"/>
              <a:t>A valóságshow műsorok speciális változata a </a:t>
            </a:r>
            <a:r>
              <a:rPr lang="hu-HU" dirty="0" smtClean="0"/>
              <a:t>dokumentum - </a:t>
            </a:r>
            <a:r>
              <a:rPr lang="hu-HU" dirty="0" err="1" smtClean="0"/>
              <a:t>reality</a:t>
            </a:r>
            <a:r>
              <a:rPr lang="hu-HU" dirty="0" smtClean="0"/>
              <a:t>. Ebben többnyire </a:t>
            </a:r>
            <a:r>
              <a:rPr lang="hu-HU" dirty="0" smtClean="0"/>
              <a:t>érdekes, vagy különleges foglalkozásokat űző emberek munkáját követik </a:t>
            </a:r>
            <a:r>
              <a:rPr lang="hu-HU" dirty="0" smtClean="0"/>
              <a:t>kamerákkal.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Pl.:	- </a:t>
            </a:r>
            <a:r>
              <a:rPr lang="hu-HU" dirty="0" smtClean="0"/>
              <a:t>rákhalászok, 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-aranyásók</a:t>
            </a:r>
            <a:r>
              <a:rPr lang="hu-HU" dirty="0" smtClean="0"/>
              <a:t>,</a:t>
            </a:r>
          </a:p>
          <a:p>
            <a:r>
              <a:rPr lang="hu-HU" dirty="0" smtClean="0"/>
              <a:t>	</a:t>
            </a:r>
            <a:r>
              <a:rPr lang="hu-HU" dirty="0" smtClean="0"/>
              <a:t>- </a:t>
            </a:r>
            <a:r>
              <a:rPr lang="hu-HU" dirty="0" smtClean="0"/>
              <a:t>raktárvadászok, 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-autórestaurátorok</a:t>
            </a:r>
            <a:r>
              <a:rPr lang="hu-HU" dirty="0" smtClean="0"/>
              <a:t>, </a:t>
            </a:r>
          </a:p>
          <a:p>
            <a:r>
              <a:rPr lang="hu-HU" dirty="0" smtClean="0"/>
              <a:t>	</a:t>
            </a:r>
            <a:r>
              <a:rPr lang="hu-HU" dirty="0" err="1" smtClean="0"/>
              <a:t>-autókereskedők</a:t>
            </a:r>
            <a:r>
              <a:rPr lang="hu-HU" dirty="0" smtClean="0"/>
              <a:t>, 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-</a:t>
            </a:r>
            <a:r>
              <a:rPr lang="hu-HU" dirty="0" err="1" smtClean="0"/>
              <a:t>motorépítők</a:t>
            </a:r>
            <a:r>
              <a:rPr lang="hu-HU" dirty="0" smtClean="0"/>
              <a:t>, </a:t>
            </a:r>
            <a:endParaRPr lang="hu-HU" dirty="0" smtClean="0"/>
          </a:p>
          <a:p>
            <a:r>
              <a:rPr lang="hu-HU" dirty="0" smtClean="0"/>
              <a:t>	</a:t>
            </a:r>
            <a:r>
              <a:rPr lang="hu-HU" dirty="0" err="1" smtClean="0"/>
              <a:t>-kamionosok</a:t>
            </a:r>
            <a:endParaRPr lang="hu-H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228599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Köszönöm a figyelmet</a:t>
            </a:r>
            <a:endParaRPr lang="hu-HU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857224" y="571480"/>
            <a:ext cx="2225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Tartalom:</a:t>
            </a:r>
            <a:r>
              <a:rPr lang="hu-HU" sz="3600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3286116" y="714356"/>
            <a:ext cx="372646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Bábjáték/Bábszínház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Operett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Opera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Musical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Koncert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Fesztivál</a:t>
            </a:r>
          </a:p>
          <a:p>
            <a:pPr marL="342900" indent="-342900">
              <a:buFont typeface="+mj-lt"/>
              <a:buAutoNum type="arabicPeriod"/>
            </a:pPr>
            <a:r>
              <a:rPr lang="hu-H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Valóság show </a:t>
            </a:r>
          </a:p>
          <a:p>
            <a:pPr marL="342900" indent="-342900"/>
            <a:endParaRPr lang="hu-H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71546"/>
            <a:ext cx="8286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u-HU" sz="1600" dirty="0" smtClean="0"/>
              <a:t> </a:t>
            </a:r>
            <a:r>
              <a:rPr lang="hu-HU" sz="1600" dirty="0"/>
              <a:t> </a:t>
            </a:r>
            <a:r>
              <a:rPr lang="hu-HU" sz="1600" dirty="0" smtClean="0"/>
              <a:t>      A</a:t>
            </a:r>
            <a:r>
              <a:rPr lang="hu-HU" sz="1600" dirty="0"/>
              <a:t> bábszínház vagy bábjáték a színjátszás egyik legősibb </a:t>
            </a:r>
            <a:r>
              <a:rPr lang="hu-HU" sz="1600" dirty="0" smtClean="0"/>
              <a:t>formája</a:t>
            </a:r>
          </a:p>
          <a:p>
            <a:pPr>
              <a:buFont typeface="Wingdings" pitchFamily="2" charset="2"/>
              <a:buChar char="q"/>
            </a:pPr>
            <a:endParaRPr lang="hu-HU" sz="1600" dirty="0" smtClean="0"/>
          </a:p>
          <a:p>
            <a:pPr>
              <a:buFont typeface="Wingdings" pitchFamily="2" charset="2"/>
              <a:buChar char="q"/>
            </a:pPr>
            <a:r>
              <a:rPr lang="hu-HU" sz="1600" dirty="0" smtClean="0"/>
              <a:t> </a:t>
            </a:r>
            <a:r>
              <a:rPr lang="hu-HU" sz="1600" dirty="0"/>
              <a:t> </a:t>
            </a:r>
            <a:r>
              <a:rPr lang="hu-HU" sz="1600" dirty="0" smtClean="0"/>
              <a:t>      Afrikában</a:t>
            </a:r>
            <a:r>
              <a:rPr lang="hu-HU" sz="1600" dirty="0"/>
              <a:t>, Kínában és Indiában már nagyon régen is bábokkal elevenítették meg a különböző </a:t>
            </a:r>
            <a:r>
              <a:rPr lang="hu-HU" sz="1600" dirty="0" smtClean="0"/>
              <a:t>	mondákat  és vallási területeket              </a:t>
            </a:r>
          </a:p>
          <a:p>
            <a:pPr>
              <a:buFont typeface="Wingdings" pitchFamily="2" charset="2"/>
              <a:buChar char="q"/>
            </a:pPr>
            <a:endParaRPr lang="hu-HU" sz="1600" dirty="0"/>
          </a:p>
          <a:p>
            <a:pPr marL="342900" indent="-342900">
              <a:buFont typeface="Wingdings" pitchFamily="2" charset="2"/>
              <a:buChar char="q"/>
            </a:pPr>
            <a:r>
              <a:rPr lang="hu-HU" sz="1600" dirty="0" smtClean="0"/>
              <a:t> </a:t>
            </a:r>
            <a:r>
              <a:rPr lang="hu-HU" sz="1600" dirty="0"/>
              <a:t> A reneszánsz korban kezdett elkülönülni a népi és az udvari bábszínház. A népi </a:t>
            </a:r>
            <a:r>
              <a:rPr lang="hu-HU" sz="1600" dirty="0" smtClean="0"/>
              <a:t>bábjátszás </a:t>
            </a:r>
            <a:r>
              <a:rPr lang="hu-HU" sz="1600" dirty="0"/>
              <a:t>mellett egyik fő forma a vásári bábjáték.</a:t>
            </a:r>
            <a:endParaRPr lang="hu-HU" sz="1600" dirty="0" smtClean="0"/>
          </a:p>
          <a:p>
            <a:pPr marL="342900" indent="-342900"/>
            <a:r>
              <a:rPr lang="hu-HU" sz="1600" dirty="0" smtClean="0"/>
              <a:t>  </a:t>
            </a:r>
          </a:p>
          <a:p>
            <a:pPr marL="342900" indent="-342900">
              <a:buFont typeface="Wingdings" pitchFamily="2" charset="2"/>
              <a:buChar char="q"/>
            </a:pPr>
            <a:endParaRPr lang="hu-HU" sz="1600" dirty="0"/>
          </a:p>
          <a:p>
            <a:pPr marL="342900" indent="-342900">
              <a:buFont typeface="Wingdings" pitchFamily="2" charset="2"/>
              <a:buChar char="q"/>
            </a:pPr>
            <a:r>
              <a:rPr lang="hu-HU" sz="1600" dirty="0" smtClean="0"/>
              <a:t>   A </a:t>
            </a:r>
            <a:r>
              <a:rPr lang="hu-HU" sz="1600" dirty="0"/>
              <a:t>bábjáték két fajtájából alakult ki a bábszínház elődje, amely főként a 19. században volt népszerű: a német </a:t>
            </a:r>
            <a:r>
              <a:rPr lang="hu-HU" sz="1600" dirty="0" smtClean="0"/>
              <a:t>Papa </a:t>
            </a:r>
            <a:r>
              <a:rPr lang="hu-HU" sz="1600" dirty="0" err="1" smtClean="0"/>
              <a:t>Smied</a:t>
            </a:r>
            <a:r>
              <a:rPr lang="hu-HU" sz="1600" dirty="0"/>
              <a:t> bábszínháza vagy az olasz </a:t>
            </a:r>
            <a:r>
              <a:rPr lang="hu-HU" sz="1600" dirty="0" err="1"/>
              <a:t>Teatrino</a:t>
            </a:r>
            <a:r>
              <a:rPr lang="hu-HU" sz="1600" dirty="0"/>
              <a:t> </a:t>
            </a:r>
            <a:r>
              <a:rPr lang="hu-HU" sz="1600" dirty="0" err="1" smtClean="0"/>
              <a:t>Rissone</a:t>
            </a:r>
            <a:r>
              <a:rPr lang="hu-HU" sz="1600" dirty="0"/>
              <a:t> </a:t>
            </a:r>
            <a:r>
              <a:rPr lang="hu-HU" sz="1600" dirty="0" smtClean="0"/>
              <a:t>már </a:t>
            </a:r>
            <a:r>
              <a:rPr lang="hu-HU" sz="1600" dirty="0"/>
              <a:t>darabokat rendelt, tekintélyes társulatuk, díszlet és kelléktáruk </a:t>
            </a:r>
            <a:r>
              <a:rPr lang="hu-HU" sz="1600" dirty="0" smtClean="0"/>
              <a:t>volt.</a:t>
            </a:r>
          </a:p>
          <a:p>
            <a:pPr marL="342900" indent="-342900">
              <a:buFont typeface="Wingdings" pitchFamily="2" charset="2"/>
              <a:buChar char="q"/>
            </a:pPr>
            <a:endParaRPr lang="hu-HU" sz="1600" dirty="0"/>
          </a:p>
          <a:p>
            <a:pPr marL="342900" indent="-342900">
              <a:buFont typeface="Wingdings" pitchFamily="2" charset="2"/>
              <a:buChar char="q"/>
            </a:pPr>
            <a:r>
              <a:rPr lang="hu-HU" sz="1600" dirty="0" smtClean="0"/>
              <a:t>   </a:t>
            </a:r>
            <a:r>
              <a:rPr lang="hu-HU" sz="1600" dirty="0"/>
              <a:t>1949-ben a magyar bábjátszás hagyományainak őrzésére alakult az Állami Bábszínház. Szilágyi Dezső, </a:t>
            </a:r>
            <a:r>
              <a:rPr lang="hu-HU" sz="1600" dirty="0" smtClean="0"/>
              <a:t>Koós </a:t>
            </a:r>
            <a:r>
              <a:rPr lang="hu-HU" sz="1600" dirty="0"/>
              <a:t>Iván, Kemény Henrik, Bródy Vera stb. több sikeres produkciót is színpadra állított.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Cooper Black" pitchFamily="18" charset="0"/>
              </a:rPr>
              <a:t>Bábszínház</a:t>
            </a:r>
            <a:endParaRPr lang="hu-HU" sz="2800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42852"/>
            <a:ext cx="7715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 smtClean="0"/>
              <a:t>Az évszázadok során szinte minden nemzet megteremtette a maga jellegzetes bábfiguráját</a:t>
            </a:r>
            <a:endParaRPr lang="hu-HU" sz="1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214282" y="857232"/>
            <a:ext cx="89297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/>
              <a:t>Pulcinella</a:t>
            </a:r>
            <a:r>
              <a:rPr lang="hu-HU" dirty="0"/>
              <a:t> (olasz</a:t>
            </a:r>
            <a:r>
              <a:rPr lang="hu-HU" dirty="0" smtClean="0"/>
              <a:t>)</a:t>
            </a:r>
            <a:endParaRPr lang="hu-HU" dirty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/>
              <a:t>Polichinelle</a:t>
            </a:r>
            <a:r>
              <a:rPr lang="hu-HU" dirty="0"/>
              <a:t>, </a:t>
            </a:r>
            <a:r>
              <a:rPr lang="hu-HU" dirty="0" err="1"/>
              <a:t>Punch</a:t>
            </a:r>
            <a:r>
              <a:rPr lang="hu-HU" dirty="0"/>
              <a:t> (francia és angol</a:t>
            </a:r>
            <a:r>
              <a:rPr lang="hu-HU" dirty="0" smtClean="0"/>
              <a:t>)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/>
              <a:t>Pickelhering</a:t>
            </a:r>
            <a:r>
              <a:rPr lang="hu-HU" dirty="0"/>
              <a:t> (észak-német</a:t>
            </a:r>
            <a:r>
              <a:rPr lang="hu-HU" dirty="0" smtClean="0"/>
              <a:t>)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err="1" smtClean="0"/>
              <a:t>Hanswurst</a:t>
            </a:r>
            <a:r>
              <a:rPr lang="hu-HU" dirty="0" smtClean="0"/>
              <a:t> </a:t>
            </a:r>
            <a:r>
              <a:rPr lang="hu-HU" dirty="0"/>
              <a:t>(osztrák</a:t>
            </a:r>
            <a:r>
              <a:rPr lang="hu-HU" dirty="0" smtClean="0"/>
              <a:t>)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err="1" smtClean="0"/>
              <a:t>Petruska</a:t>
            </a:r>
            <a:r>
              <a:rPr lang="hu-HU" dirty="0" smtClean="0"/>
              <a:t> </a:t>
            </a:r>
            <a:r>
              <a:rPr lang="hu-HU" dirty="0"/>
              <a:t>(orosz</a:t>
            </a:r>
            <a:r>
              <a:rPr lang="hu-HU" dirty="0" smtClean="0"/>
              <a:t>)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/>
              <a:t>Kasparek</a:t>
            </a:r>
            <a:r>
              <a:rPr lang="hu-HU" dirty="0"/>
              <a:t> (cseh</a:t>
            </a:r>
            <a:r>
              <a:rPr lang="hu-HU" dirty="0" smtClean="0"/>
              <a:t>)</a:t>
            </a:r>
            <a:endParaRPr lang="hu-HU" dirty="0" smtClean="0"/>
          </a:p>
          <a:p>
            <a:pPr marL="342900" indent="-342900">
              <a:buFont typeface="+mj-lt"/>
              <a:buAutoNum type="arabicPeriod"/>
            </a:pPr>
            <a:r>
              <a:rPr lang="hu-HU" dirty="0" smtClean="0"/>
              <a:t> </a:t>
            </a:r>
            <a:r>
              <a:rPr lang="hu-HU" dirty="0" err="1"/>
              <a:t>Kargöz</a:t>
            </a:r>
            <a:r>
              <a:rPr lang="hu-HU" dirty="0"/>
              <a:t> (török)</a:t>
            </a:r>
          </a:p>
        </p:txBody>
      </p:sp>
      <p:pic>
        <p:nvPicPr>
          <p:cNvPr id="1026" name="Picture 2" descr="Képtalálat a következőre: „pulcinella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571480"/>
            <a:ext cx="894720" cy="1357322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5214942" y="92867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1.</a:t>
            </a:r>
            <a:endParaRPr lang="hu-HU" dirty="0"/>
          </a:p>
        </p:txBody>
      </p:sp>
      <p:pic>
        <p:nvPicPr>
          <p:cNvPr id="1028" name="Picture 4" descr="Képtalálat a következőre: „polichinelle”"/>
          <p:cNvPicPr>
            <a:picLocks noChangeAspect="1" noChangeArrowheads="1"/>
          </p:cNvPicPr>
          <p:nvPr/>
        </p:nvPicPr>
        <p:blipFill>
          <a:blip r:embed="rId3" cstate="print"/>
          <a:srcRect l="24308" t="17731" r="18236" b="18439"/>
          <a:stretch>
            <a:fillRect/>
          </a:stretch>
        </p:blipFill>
        <p:spPr bwMode="auto">
          <a:xfrm>
            <a:off x="7786710" y="642918"/>
            <a:ext cx="928694" cy="1285884"/>
          </a:xfrm>
          <a:prstGeom prst="rect">
            <a:avLst/>
          </a:prstGeom>
          <a:noFill/>
        </p:spPr>
      </p:pic>
      <p:sp>
        <p:nvSpPr>
          <p:cNvPr id="9" name="Szövegdoboz 8"/>
          <p:cNvSpPr txBox="1"/>
          <p:nvPr/>
        </p:nvSpPr>
        <p:spPr>
          <a:xfrm>
            <a:off x="7358082" y="92867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2.</a:t>
            </a:r>
            <a:endParaRPr lang="hu-HU" dirty="0"/>
          </a:p>
        </p:txBody>
      </p:sp>
      <p:sp>
        <p:nvSpPr>
          <p:cNvPr id="1030" name="AutoShape 6" descr="Képtalálat a következőre: „pickelhering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32" name="AutoShape 8" descr="Képtalálat a következőre: „pickelhering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6" name="Picture 12" descr="Képtalálat a következőre: „pickelhering”"/>
          <p:cNvPicPr>
            <a:picLocks noChangeAspect="1" noChangeArrowheads="1"/>
          </p:cNvPicPr>
          <p:nvPr/>
        </p:nvPicPr>
        <p:blipFill>
          <a:blip r:embed="rId4" cstate="print"/>
          <a:srcRect l="4601" t="2344" r="7975" b="21484"/>
          <a:stretch>
            <a:fillRect/>
          </a:stretch>
        </p:blipFill>
        <p:spPr bwMode="auto">
          <a:xfrm>
            <a:off x="5643570" y="2071678"/>
            <a:ext cx="1000132" cy="1710752"/>
          </a:xfrm>
          <a:prstGeom prst="rect">
            <a:avLst/>
          </a:prstGeom>
          <a:noFill/>
        </p:spPr>
      </p:pic>
      <p:sp>
        <p:nvSpPr>
          <p:cNvPr id="14" name="Szövegdoboz 13"/>
          <p:cNvSpPr txBox="1"/>
          <p:nvPr/>
        </p:nvSpPr>
        <p:spPr>
          <a:xfrm>
            <a:off x="5357818" y="278605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3. </a:t>
            </a:r>
            <a:endParaRPr lang="hu-HU" dirty="0"/>
          </a:p>
        </p:txBody>
      </p:sp>
      <p:sp>
        <p:nvSpPr>
          <p:cNvPr id="1038" name="AutoShape 14" descr="Képtalálat a következőre: „kasperl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40" name="AutoShape 16" descr="Képtalálat a következőre: „kasperl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42" name="AutoShape 18" descr="Képtalálat a következőre: „kasperl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44" name="AutoShape 20" descr="Képtalálat a következőre: „hanswurst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46" name="AutoShape 22" descr="Képtalálat a következőre: „hanswurst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48" name="AutoShape 24" descr="Képtalálat a következőre: „hanswurst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50" name="AutoShape 26" descr="Képtalálat a következőre: „hanswurst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52" name="AutoShape 28" descr="Képtalálat a következőre: „hanswurst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54" name="AutoShape 30" descr="Képtalálat a következőre: „hanswurst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56" name="AutoShape 32" descr="Képtalálat a következőre: „hanswurst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58" name="Picture 34" descr="Képtalálat a következőre: „hanswurst”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2285992"/>
            <a:ext cx="1000132" cy="1401176"/>
          </a:xfrm>
          <a:prstGeom prst="rect">
            <a:avLst/>
          </a:prstGeom>
          <a:noFill/>
        </p:spPr>
      </p:pic>
      <p:sp>
        <p:nvSpPr>
          <p:cNvPr id="26" name="Szövegdoboz 25"/>
          <p:cNvSpPr txBox="1"/>
          <p:nvPr/>
        </p:nvSpPr>
        <p:spPr>
          <a:xfrm>
            <a:off x="7358082" y="278605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4.</a:t>
            </a:r>
            <a:endParaRPr lang="hu-HU" dirty="0"/>
          </a:p>
        </p:txBody>
      </p:sp>
      <p:sp>
        <p:nvSpPr>
          <p:cNvPr id="1060" name="AutoShape 36" descr="Képtalálat a következőre: „petruska orosz báb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62" name="AutoShape 38" descr="Képtalálat a következőre: „petruska orosz báb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64" name="Picture 40" descr="Képtalálat a következőre: „petruska orosz báb”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4071942"/>
            <a:ext cx="1571636" cy="1367323"/>
          </a:xfrm>
          <a:prstGeom prst="rect">
            <a:avLst/>
          </a:prstGeom>
          <a:noFill/>
        </p:spPr>
      </p:pic>
      <p:sp>
        <p:nvSpPr>
          <p:cNvPr id="30" name="Szövegdoboz 29"/>
          <p:cNvSpPr txBox="1"/>
          <p:nvPr/>
        </p:nvSpPr>
        <p:spPr>
          <a:xfrm>
            <a:off x="4857752" y="464344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5.</a:t>
            </a:r>
            <a:endParaRPr lang="hu-HU" dirty="0"/>
          </a:p>
        </p:txBody>
      </p:sp>
      <p:pic>
        <p:nvPicPr>
          <p:cNvPr id="1066" name="Picture 42" descr="Képtalálat a következőre: „kasparek”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86710" y="4000504"/>
            <a:ext cx="1239919" cy="1643002"/>
          </a:xfrm>
          <a:prstGeom prst="rect">
            <a:avLst/>
          </a:prstGeom>
          <a:noFill/>
        </p:spPr>
      </p:pic>
      <p:sp>
        <p:nvSpPr>
          <p:cNvPr id="32" name="Szövegdoboz 31"/>
          <p:cNvSpPr txBox="1"/>
          <p:nvPr/>
        </p:nvSpPr>
        <p:spPr>
          <a:xfrm>
            <a:off x="7286644" y="464344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6.</a:t>
            </a:r>
            <a:endParaRPr lang="hu-HU" dirty="0"/>
          </a:p>
        </p:txBody>
      </p:sp>
      <p:pic>
        <p:nvPicPr>
          <p:cNvPr id="1068" name="Picture 44" descr="Képtalálat a következőre: „karagöz”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08" y="4572008"/>
            <a:ext cx="1285884" cy="1502259"/>
          </a:xfrm>
          <a:prstGeom prst="rect">
            <a:avLst/>
          </a:prstGeom>
          <a:noFill/>
        </p:spPr>
      </p:pic>
      <p:sp>
        <p:nvSpPr>
          <p:cNvPr id="34" name="Szövegdoboz 33"/>
          <p:cNvSpPr txBox="1"/>
          <p:nvPr/>
        </p:nvSpPr>
        <p:spPr>
          <a:xfrm>
            <a:off x="1714480" y="492919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8.</a:t>
            </a:r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Cooper Black" pitchFamily="18" charset="0"/>
              </a:rPr>
              <a:t>Operett</a:t>
            </a:r>
            <a:endParaRPr lang="hu-HU" sz="4000" dirty="0">
              <a:latin typeface="Cooper Black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0" y="1500174"/>
            <a:ext cx="6147389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1400" dirty="0" smtClean="0"/>
              <a:t> </a:t>
            </a:r>
            <a:r>
              <a:rPr lang="hu-HU" sz="1500" dirty="0"/>
              <a:t>Az operett egy színpadi, zenei műfaj. Mozart nevezte el operettnek</a:t>
            </a:r>
            <a:r>
              <a:rPr lang="hu-HU" sz="15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hu-HU" sz="1500" dirty="0"/>
          </a:p>
          <a:p>
            <a:pPr>
              <a:buFont typeface="Wingdings" pitchFamily="2" charset="2"/>
              <a:buChar char="Ø"/>
            </a:pPr>
            <a:r>
              <a:rPr lang="hu-HU" sz="1500" dirty="0" smtClean="0"/>
              <a:t> </a:t>
            </a:r>
            <a:r>
              <a:rPr lang="hu-HU" sz="1500" dirty="0"/>
              <a:t>Könnyed dallamvilággal átszőtt </a:t>
            </a:r>
            <a:r>
              <a:rPr lang="hu-HU" sz="1500" dirty="0" smtClean="0"/>
              <a:t> történet</a:t>
            </a:r>
            <a:r>
              <a:rPr lang="hu-HU" sz="1500" dirty="0"/>
              <a:t>, sok humorral </a:t>
            </a:r>
            <a:r>
              <a:rPr lang="hu-HU" sz="1500" dirty="0" smtClean="0"/>
              <a:t>fűszerezve.</a:t>
            </a:r>
          </a:p>
          <a:p>
            <a:pPr>
              <a:buFont typeface="Wingdings" pitchFamily="2" charset="2"/>
              <a:buChar char="Ø"/>
            </a:pPr>
            <a:endParaRPr lang="hu-HU" sz="1500" dirty="0"/>
          </a:p>
          <a:p>
            <a:pPr>
              <a:buFont typeface="Wingdings" pitchFamily="2" charset="2"/>
              <a:buChar char="Ø"/>
            </a:pPr>
            <a:r>
              <a:rPr lang="hu-HU" sz="1500" dirty="0"/>
              <a:t> Témája vígjátéki, vidám, komikus, gúnyos elemeket egyaránt tartalmazhat</a:t>
            </a:r>
            <a:r>
              <a:rPr lang="hu-HU" sz="14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hu-HU" dirty="0"/>
          </a:p>
          <a:p>
            <a:pPr>
              <a:buFont typeface="Wingdings" pitchFamily="2" charset="2"/>
              <a:buChar char="Ø"/>
            </a:pP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2643182"/>
            <a:ext cx="56436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1500" dirty="0" smtClean="0"/>
          </a:p>
          <a:p>
            <a:r>
              <a:rPr lang="hu-HU" sz="1500" dirty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hu-HU" sz="1500" dirty="0" smtClean="0"/>
              <a:t>  </a:t>
            </a:r>
            <a:r>
              <a:rPr lang="hu-HU" sz="1500" dirty="0"/>
              <a:t>A 18. században és a 19. század kezdetén daljáték jellegű mű; a 19. században váltott irányt és lett a zene nagyvárosi, szórakoztató színpadi </a:t>
            </a:r>
            <a:r>
              <a:rPr lang="hu-HU" sz="1500" dirty="0" smtClean="0"/>
              <a:t>műfajává.</a:t>
            </a:r>
          </a:p>
          <a:p>
            <a:pPr>
              <a:buFont typeface="Wingdings" pitchFamily="2" charset="2"/>
              <a:buChar char="v"/>
            </a:pPr>
            <a:endParaRPr lang="hu-HU" sz="1500" dirty="0"/>
          </a:p>
          <a:p>
            <a:pPr>
              <a:buFont typeface="Wingdings" pitchFamily="2" charset="2"/>
              <a:buChar char="v"/>
            </a:pPr>
            <a:r>
              <a:rPr lang="hu-HU" sz="1500" dirty="0"/>
              <a:t>Az első magyar operett - amelynek a műfaji megnevezése is ez - Huber Károly műve volt, a Víg cimborák, </a:t>
            </a:r>
            <a:r>
              <a:rPr lang="hu-HU" sz="1500" dirty="0" smtClean="0"/>
              <a:t>1863-ból.</a:t>
            </a:r>
          </a:p>
          <a:p>
            <a:pPr>
              <a:buFont typeface="Wingdings" pitchFamily="2" charset="2"/>
              <a:buChar char="v"/>
            </a:pPr>
            <a:endParaRPr lang="hu-HU" sz="1500" dirty="0"/>
          </a:p>
          <a:p>
            <a:pPr>
              <a:buFont typeface="Wingdings" pitchFamily="2" charset="2"/>
              <a:buChar char="v"/>
            </a:pPr>
            <a:r>
              <a:rPr lang="hu-HU" sz="1500" dirty="0"/>
              <a:t>1840-ben Donizetti </a:t>
            </a:r>
            <a:r>
              <a:rPr lang="hu-HU" sz="1500" i="1" dirty="0"/>
              <a:t>Az ezred lánya</a:t>
            </a:r>
            <a:r>
              <a:rPr lang="hu-HU" sz="1500" dirty="0"/>
              <a:t> című operájával lázba hozta Párizst, de az első operettnek </a:t>
            </a:r>
            <a:r>
              <a:rPr lang="hu-HU" sz="1500" dirty="0" err="1" smtClean="0"/>
              <a:t>Hervé</a:t>
            </a:r>
            <a:r>
              <a:rPr lang="hu-HU" sz="1500" dirty="0"/>
              <a:t> </a:t>
            </a:r>
            <a:r>
              <a:rPr lang="hu-HU" sz="1500" i="1" dirty="0"/>
              <a:t>Don Quijote és Sancho Panza</a:t>
            </a:r>
            <a:r>
              <a:rPr lang="hu-HU" sz="1500" dirty="0"/>
              <a:t> című művét tekintik</a:t>
            </a:r>
          </a:p>
        </p:txBody>
      </p:sp>
      <p:pic>
        <p:nvPicPr>
          <p:cNvPr id="17410" name="Picture 2" descr="Florimond Rong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714356"/>
            <a:ext cx="1905000" cy="3067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Szövegdoboz 6"/>
          <p:cNvSpPr txBox="1"/>
          <p:nvPr/>
        </p:nvSpPr>
        <p:spPr>
          <a:xfrm>
            <a:off x="7215206" y="3786190"/>
            <a:ext cx="74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Hervé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Cooper Black" pitchFamily="18" charset="0"/>
              </a:rPr>
              <a:t>Opera</a:t>
            </a:r>
            <a:br>
              <a:rPr lang="hu-HU" sz="4000" dirty="0" smtClean="0">
                <a:latin typeface="Cooper Black" pitchFamily="18" charset="0"/>
              </a:rPr>
            </a:br>
            <a:r>
              <a:rPr lang="hu-HU" sz="1800" dirty="0" smtClean="0">
                <a:latin typeface="Cooper Black" pitchFamily="18" charset="0"/>
              </a:rPr>
              <a:t>(magyar opera)</a:t>
            </a:r>
            <a:endParaRPr lang="hu-HU" sz="1800" dirty="0">
              <a:latin typeface="Cooper Black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1643050"/>
            <a:ext cx="57864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1400" dirty="0" smtClean="0"/>
              <a:t> Az opera olasz eredetű szó, dalművet jelent</a:t>
            </a:r>
          </a:p>
          <a:p>
            <a:pPr>
              <a:buFont typeface="Wingdings" pitchFamily="2" charset="2"/>
              <a:buChar char="§"/>
            </a:pPr>
            <a:endParaRPr lang="hu-HU" sz="1400" dirty="0"/>
          </a:p>
          <a:p>
            <a:pPr>
              <a:buFont typeface="Wingdings" pitchFamily="2" charset="2"/>
              <a:buChar char="§"/>
            </a:pPr>
            <a:r>
              <a:rPr lang="hu-HU" sz="1400" dirty="0"/>
              <a:t> Vokális-hangszeres drámai színpadi műfaj, melyben a szerepeket </a:t>
            </a:r>
            <a:r>
              <a:rPr lang="hu-HU" sz="1400" dirty="0" smtClean="0"/>
              <a:t>éneklik</a:t>
            </a:r>
          </a:p>
          <a:p>
            <a:pPr>
              <a:buFont typeface="Wingdings" pitchFamily="2" charset="2"/>
              <a:buChar char="§"/>
            </a:pPr>
            <a:endParaRPr lang="hu-HU" sz="1400" dirty="0"/>
          </a:p>
          <a:p>
            <a:pPr>
              <a:buFont typeface="Wingdings" pitchFamily="2" charset="2"/>
              <a:buChar char="§"/>
            </a:pPr>
            <a:r>
              <a:rPr lang="hu-HU" sz="1400" dirty="0"/>
              <a:t>A 16. század ismert műfaja, a hangszerkísérettel ellátott egyszólamú ének, </a:t>
            </a:r>
            <a:r>
              <a:rPr lang="hu-HU" sz="1400" dirty="0" smtClean="0"/>
              <a:t>a </a:t>
            </a:r>
            <a:r>
              <a:rPr lang="hu-HU" sz="1400" dirty="0"/>
              <a:t>század végére létrejött az első mai elemeket is magában foglaló operaelőadás</a:t>
            </a:r>
            <a:r>
              <a:rPr lang="hu-HU" sz="14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hu-HU" sz="1400" dirty="0"/>
          </a:p>
          <a:p>
            <a:pPr>
              <a:buFont typeface="Wingdings" pitchFamily="2" charset="2"/>
              <a:buChar char="§"/>
            </a:pPr>
            <a:r>
              <a:rPr lang="hu-HU" sz="1400" dirty="0"/>
              <a:t>Az opera születésének a történelem folyamán két vonását különböztethetjük meg: az egyik az új forma létrejötte, a másik a forradalmi változás a zenében</a:t>
            </a:r>
            <a:r>
              <a:rPr lang="hu-HU" sz="14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hu-HU" sz="1400" dirty="0"/>
          </a:p>
          <a:p>
            <a:pPr>
              <a:buFont typeface="Wingdings" pitchFamily="2" charset="2"/>
              <a:buChar char="§"/>
            </a:pPr>
            <a:r>
              <a:rPr lang="hu-HU" sz="1400" dirty="0"/>
              <a:t>A magyar opera kezdetét </a:t>
            </a:r>
            <a:r>
              <a:rPr lang="hu-HU" sz="1400" dirty="0" err="1"/>
              <a:t>Chudy</a:t>
            </a:r>
            <a:r>
              <a:rPr lang="hu-HU" sz="1400" dirty="0"/>
              <a:t> József </a:t>
            </a:r>
            <a:r>
              <a:rPr lang="hu-HU" sz="1400" i="1" dirty="0" err="1"/>
              <a:t>Pikkó</a:t>
            </a:r>
            <a:r>
              <a:rPr lang="hu-HU" sz="1400" i="1" dirty="0"/>
              <a:t> herceg és Jutka </a:t>
            </a:r>
            <a:r>
              <a:rPr lang="hu-HU" sz="1400" i="1" dirty="0" err="1"/>
              <a:t>Perzsi</a:t>
            </a:r>
            <a:r>
              <a:rPr lang="hu-HU" sz="1400" dirty="0"/>
              <a:t> című daljátékának 1793. május 6-ai, budai ősbemutatójától szokás számítani</a:t>
            </a:r>
            <a:r>
              <a:rPr lang="hu-HU" sz="14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hu-HU" sz="1400" dirty="0"/>
          </a:p>
          <a:p>
            <a:pPr>
              <a:buFont typeface="Wingdings" pitchFamily="2" charset="2"/>
              <a:buChar char="§"/>
            </a:pPr>
            <a:r>
              <a:rPr lang="hu-HU" sz="1400" dirty="0"/>
              <a:t>A magyar nemzeti opera atyjának Erkel Ferencet (1810–1893) tekintjük.</a:t>
            </a:r>
          </a:p>
        </p:txBody>
      </p:sp>
      <p:pic>
        <p:nvPicPr>
          <p:cNvPr id="18434" name="Picture 2" descr="https://upload.wikimedia.org/wikipedia/commons/5/59/Erkel_Ferenc_Gy%C3%B6rgyi_Alaj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000240"/>
            <a:ext cx="2164040" cy="30289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Szövegdoboz 5"/>
          <p:cNvSpPr txBox="1"/>
          <p:nvPr/>
        </p:nvSpPr>
        <p:spPr>
          <a:xfrm flipH="1">
            <a:off x="7143768" y="5000636"/>
            <a:ext cx="1525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Erkel Ferenc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Cooper Black" pitchFamily="18" charset="0"/>
              </a:rPr>
              <a:t>Musical</a:t>
            </a:r>
            <a:endParaRPr lang="hu-HU" sz="4000" dirty="0">
              <a:latin typeface="Cooper Black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1357298"/>
            <a:ext cx="650082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hu-HU" dirty="0" smtClean="0"/>
              <a:t>   A színházművészeten </a:t>
            </a:r>
            <a:r>
              <a:rPr lang="hu-HU" dirty="0"/>
              <a:t>belül a zenés színház modernebb darabjait foglalja magába, olyan színházművészeti ág, amely egyesíti magában a zene, a tánc és a színházi dramatikus elemeket</a:t>
            </a:r>
            <a:r>
              <a:rPr lang="hu-HU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hu-HU" dirty="0"/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   Kifejezetten </a:t>
            </a:r>
            <a:r>
              <a:rPr lang="hu-HU" dirty="0"/>
              <a:t>szabad műfaj, az alkotók által formálható, nincsenek megdönthetetlen formai vagy műfaji szabályai</a:t>
            </a:r>
            <a:r>
              <a:rPr lang="hu-HU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hu-HU" dirty="0"/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   Az </a:t>
            </a:r>
            <a:r>
              <a:rPr lang="hu-HU" dirty="0"/>
              <a:t>ókor óta létezik, azonban a musical őse a daljáték és az operett</a:t>
            </a:r>
            <a:r>
              <a:rPr lang="hu-HU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hu-HU" dirty="0"/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  N</a:t>
            </a:r>
            <a:r>
              <a:rPr lang="de-DE" dirty="0" err="1" smtClean="0"/>
              <a:t>em</a:t>
            </a:r>
            <a:r>
              <a:rPr lang="de-DE" dirty="0" smtClean="0"/>
              <a:t> </a:t>
            </a:r>
            <a:r>
              <a:rPr lang="de-DE" dirty="0" err="1"/>
              <a:t>zenei</a:t>
            </a:r>
            <a:r>
              <a:rPr lang="de-DE" dirty="0"/>
              <a:t>, </a:t>
            </a:r>
            <a:r>
              <a:rPr lang="de-DE" dirty="0" err="1"/>
              <a:t>hanem</a:t>
            </a:r>
            <a:r>
              <a:rPr lang="de-DE" dirty="0"/>
              <a:t> </a:t>
            </a:r>
            <a:r>
              <a:rPr lang="de-DE" dirty="0" err="1"/>
              <a:t>formai</a:t>
            </a:r>
            <a:r>
              <a:rPr lang="de-DE" dirty="0"/>
              <a:t> </a:t>
            </a:r>
            <a:r>
              <a:rPr lang="de-DE" dirty="0" err="1" smtClean="0"/>
              <a:t>műfaj</a:t>
            </a:r>
            <a:endParaRPr lang="hu-HU" dirty="0" smtClean="0"/>
          </a:p>
          <a:p>
            <a:pPr>
              <a:buFont typeface="Wingdings" pitchFamily="2" charset="2"/>
              <a:buChar char="q"/>
            </a:pPr>
            <a:endParaRPr lang="hu-HU" dirty="0"/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  Léteznek </a:t>
            </a:r>
            <a:r>
              <a:rPr lang="hu-HU" dirty="0"/>
              <a:t>olyan operai szerkezetű, klasszikus hangszerelésű musicalek, amelyek elgondolkodtatóan saját zenei világgal rendelkeznek.</a:t>
            </a:r>
          </a:p>
        </p:txBody>
      </p:sp>
      <p:sp>
        <p:nvSpPr>
          <p:cNvPr id="19458" name="AutoShape 2" descr="Képtalálat a következőre: „vikidál gyul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460" name="AutoShape 4" descr="Képtalálat a következőre: „vikidál gyul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462" name="AutoShape 6" descr="Képtalálat a következőre: „vikidál gyul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9464" name="Picture 8" descr="Képtalálat a következőre: „vikidál gyula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1714488"/>
            <a:ext cx="1928794" cy="1905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0" y="50004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latin typeface="Cooper Black" pitchFamily="18" charset="0"/>
              </a:rPr>
              <a:t>Koncert</a:t>
            </a:r>
            <a:endParaRPr lang="hu-HU" sz="4000" dirty="0">
              <a:latin typeface="Cooper Black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1500174"/>
            <a:ext cx="58578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u-HU" dirty="0" smtClean="0"/>
              <a:t> az </a:t>
            </a:r>
            <a:r>
              <a:rPr lang="hu-HU" dirty="0"/>
              <a:t>olasz concerto szóból származik, ami a latin </a:t>
            </a:r>
            <a:r>
              <a:rPr lang="hu-HU" dirty="0" err="1"/>
              <a:t>concertare</a:t>
            </a:r>
            <a:r>
              <a:rPr lang="hu-HU" dirty="0"/>
              <a:t> </a:t>
            </a:r>
            <a:r>
              <a:rPr lang="hu-HU" dirty="0" smtClean="0"/>
              <a:t> szóból jön</a:t>
            </a:r>
          </a:p>
          <a:p>
            <a:pPr>
              <a:buFont typeface="Wingdings" pitchFamily="2" charset="2"/>
              <a:buChar char="ü"/>
            </a:pPr>
            <a:endParaRPr lang="hu-HU" dirty="0"/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  </a:t>
            </a:r>
            <a:r>
              <a:rPr lang="hu-HU" dirty="0"/>
              <a:t>Jelenthet egy</a:t>
            </a:r>
          </a:p>
          <a:p>
            <a:r>
              <a:rPr lang="hu-HU" dirty="0" smtClean="0"/>
              <a:t>	- zenei </a:t>
            </a:r>
            <a:r>
              <a:rPr lang="hu-HU" dirty="0"/>
              <a:t>formát: versenyművet,</a:t>
            </a:r>
          </a:p>
          <a:p>
            <a:r>
              <a:rPr lang="hu-HU" dirty="0" smtClean="0"/>
              <a:t>	- zenei </a:t>
            </a:r>
            <a:r>
              <a:rPr lang="hu-HU" dirty="0"/>
              <a:t>rendezvényt is, </a:t>
            </a:r>
            <a:endParaRPr lang="hu-HU" dirty="0" smtClean="0"/>
          </a:p>
          <a:p>
            <a:r>
              <a:rPr lang="hu-HU" dirty="0" smtClean="0"/>
              <a:t>	- komolyzenei rendezvényt, azaz </a:t>
            </a:r>
            <a:r>
              <a:rPr lang="hu-HU" dirty="0"/>
              <a:t>hangversenyt</a:t>
            </a:r>
            <a:endParaRPr lang="hu-HU" dirty="0" smtClean="0"/>
          </a:p>
          <a:p>
            <a:r>
              <a:rPr lang="hu-HU" dirty="0" smtClean="0"/>
              <a:t> 	- könnyűzenei koncertet</a:t>
            </a:r>
          </a:p>
          <a:p>
            <a:endParaRPr lang="hu-HU" dirty="0"/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  </a:t>
            </a:r>
            <a:r>
              <a:rPr lang="hu-HU" dirty="0"/>
              <a:t>Zenei előadás, ahol hangszeres vagy hangszerrel kísért énekes zeneművek hangzanak el különféle stílusban. A koncert egy komoly- vagy könnyűzenei előadás, ahol egy vagy több énekes, előadóművész, zenekar vagy énekkar lép fel.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Cooper Black" pitchFamily="18" charset="0"/>
              </a:rPr>
              <a:t>Fesztivál</a:t>
            </a:r>
            <a:endParaRPr lang="hu-HU" sz="4000" dirty="0">
              <a:latin typeface="Cooper Black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1571612"/>
            <a:ext cx="421481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u-HU" dirty="0" smtClean="0"/>
              <a:t> </a:t>
            </a:r>
            <a:r>
              <a:rPr lang="hu-HU" sz="1500" dirty="0" smtClean="0"/>
              <a:t>Fogalma:   ünnepi </a:t>
            </a:r>
            <a:r>
              <a:rPr lang="hu-HU" sz="1500" dirty="0" smtClean="0"/>
              <a:t>játékokat, időszakos kulturális ünnepeket, művészeti bemutatókat, seregszemléket értünk. </a:t>
            </a:r>
            <a:endParaRPr lang="hu-HU" sz="1500" dirty="0" smtClean="0"/>
          </a:p>
          <a:p>
            <a:pPr>
              <a:buFont typeface="Wingdings" pitchFamily="2" charset="2"/>
              <a:buChar char="v"/>
            </a:pPr>
            <a:endParaRPr lang="hu-HU" sz="1500" dirty="0" smtClean="0"/>
          </a:p>
          <a:p>
            <a:pPr>
              <a:buFont typeface="Wingdings" pitchFamily="2" charset="2"/>
              <a:buChar char="v"/>
            </a:pPr>
            <a:r>
              <a:rPr lang="hu-HU" sz="1500" dirty="0" smtClean="0"/>
              <a:t> Másik fogalma:  azonos </a:t>
            </a:r>
            <a:r>
              <a:rPr lang="hu-HU" sz="1500" dirty="0" smtClean="0"/>
              <a:t>időpontban rendezett különböző rendezvények </a:t>
            </a:r>
            <a:r>
              <a:rPr lang="hu-HU" sz="1500" dirty="0" smtClean="0"/>
              <a:t>összessége</a:t>
            </a:r>
          </a:p>
          <a:p>
            <a:pPr>
              <a:buFont typeface="Wingdings" pitchFamily="2" charset="2"/>
              <a:buChar char="v"/>
            </a:pPr>
            <a:endParaRPr lang="hu-HU" sz="1500" dirty="0" smtClean="0"/>
          </a:p>
          <a:p>
            <a:pPr>
              <a:buFont typeface="Wingdings" pitchFamily="2" charset="2"/>
              <a:buChar char="v"/>
            </a:pPr>
            <a:r>
              <a:rPr lang="hu-HU" sz="1500" dirty="0" smtClean="0"/>
              <a:t> A </a:t>
            </a:r>
            <a:r>
              <a:rPr lang="hu-HU" sz="1500" dirty="0" smtClean="0"/>
              <a:t>fesztiválok mint nagyrendezvények turisztikai látnivalóként rendkívül </a:t>
            </a:r>
            <a:r>
              <a:rPr lang="hu-HU" sz="1500" dirty="0" smtClean="0"/>
              <a:t>fontosak</a:t>
            </a:r>
          </a:p>
          <a:p>
            <a:pPr>
              <a:buFont typeface="Wingdings" pitchFamily="2" charset="2"/>
              <a:buChar char="v"/>
            </a:pPr>
            <a:endParaRPr lang="hu-HU" sz="1500" dirty="0" smtClean="0"/>
          </a:p>
          <a:p>
            <a:pPr>
              <a:buFont typeface="Wingdings" pitchFamily="2" charset="2"/>
              <a:buChar char="v"/>
            </a:pPr>
            <a:r>
              <a:rPr lang="hu-HU" sz="1500" dirty="0" smtClean="0"/>
              <a:t>  </a:t>
            </a:r>
            <a:r>
              <a:rPr lang="hu-HU" sz="1500" dirty="0" smtClean="0"/>
              <a:t>K</a:t>
            </a:r>
            <a:r>
              <a:rPr lang="hu-HU" sz="1500" dirty="0" smtClean="0"/>
              <a:t>ülönböző </a:t>
            </a:r>
            <a:r>
              <a:rPr lang="hu-HU" sz="1500" dirty="0" smtClean="0"/>
              <a:t>hagyományok alapján alakultak </a:t>
            </a:r>
            <a:r>
              <a:rPr lang="hu-HU" sz="1500" dirty="0" smtClean="0"/>
              <a:t>ki</a:t>
            </a:r>
          </a:p>
          <a:p>
            <a:pPr>
              <a:buFont typeface="Wingdings" pitchFamily="2" charset="2"/>
              <a:buChar char="v"/>
            </a:pPr>
            <a:endParaRPr lang="hu-HU" dirty="0" smtClean="0"/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4857752" y="1500174"/>
            <a:ext cx="391799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u="sng" dirty="0" smtClean="0"/>
              <a:t>Típusai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	</a:t>
            </a:r>
            <a:r>
              <a:rPr lang="hu-HU" dirty="0" smtClean="0"/>
              <a:t>Hagyományos népi fesztiválok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	Kulturális fesztiválok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	Tudományos fesztiválok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	Ifjúsági fesztiválok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	Mezőgazdasági fesztiválok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157</Words>
  <Application>Microsoft Office PowerPoint</Application>
  <PresentationFormat>Diavetítés a képernyőre (4:3 oldalarány)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1. dia</vt:lpstr>
      <vt:lpstr>2. dia</vt:lpstr>
      <vt:lpstr>3. dia</vt:lpstr>
      <vt:lpstr>4. dia</vt:lpstr>
      <vt:lpstr>Operett</vt:lpstr>
      <vt:lpstr>Opera (magyar opera)</vt:lpstr>
      <vt:lpstr>Musical</vt:lpstr>
      <vt:lpstr>8. dia</vt:lpstr>
      <vt:lpstr>Fesztivál</vt:lpstr>
      <vt:lpstr>Valóságshow</vt:lpstr>
      <vt:lpstr>11.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Kovács</dc:creator>
  <cp:lastModifiedBy>Kovács</cp:lastModifiedBy>
  <cp:revision>11</cp:revision>
  <dcterms:created xsi:type="dcterms:W3CDTF">2019-11-19T14:57:29Z</dcterms:created>
  <dcterms:modified xsi:type="dcterms:W3CDTF">2019-11-19T20:21:26Z</dcterms:modified>
</cp:coreProperties>
</file>